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74" r:id="rId4"/>
    <p:sldId id="269" r:id="rId5"/>
    <p:sldId id="275" r:id="rId6"/>
    <p:sldId id="276" r:id="rId7"/>
    <p:sldId id="270" r:id="rId8"/>
    <p:sldId id="278" r:id="rId9"/>
    <p:sldId id="279" r:id="rId10"/>
    <p:sldId id="280" r:id="rId11"/>
    <p:sldId id="281" r:id="rId12"/>
    <p:sldId id="282" r:id="rId13"/>
    <p:sldId id="277" r:id="rId14"/>
    <p:sldId id="283" r:id="rId15"/>
    <p:sldId id="285" r:id="rId16"/>
    <p:sldId id="273" r:id="rId17"/>
    <p:sldId id="286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81"/>
    <a:srgbClr val="E41819"/>
    <a:srgbClr val="F49F12"/>
    <a:srgbClr val="008184"/>
    <a:srgbClr val="319C9E"/>
    <a:srgbClr val="D22021"/>
    <a:srgbClr val="F2970C"/>
    <a:srgbClr val="F3970B"/>
    <a:srgbClr val="FF9999"/>
    <a:srgbClr val="52C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55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12.11.2019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jpg"/><Relationship Id="rId7" Type="http://schemas.openxmlformats.org/officeDocument/2006/relationships/image" Target="../media/image2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.png"/><Relationship Id="rId5" Type="http://schemas.openxmlformats.org/officeDocument/2006/relationships/image" Target="../media/image27.png"/><Relationship Id="rId10" Type="http://schemas.openxmlformats.org/officeDocument/2006/relationships/image" Target="../media/image19.jp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g"/><Relationship Id="rId7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.png"/><Relationship Id="rId3" Type="http://schemas.openxmlformats.org/officeDocument/2006/relationships/image" Target="../media/image2.jp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jpg"/><Relationship Id="rId7" Type="http://schemas.openxmlformats.org/officeDocument/2006/relationships/image" Target="../media/image2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397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3332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4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24433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19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328110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358887"/>
              <a:ext cx="19920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60574" y="5407985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2970C"/>
                </a:solidFill>
                <a:latin typeface="Tw Cen MT" panose="020B0602020104020603" pitchFamily="34" charset="0"/>
              </a:rPr>
              <a:t>Serigne</a:t>
            </a:r>
            <a:r>
              <a:rPr lang="en-US" dirty="0">
                <a:solidFill>
                  <a:srgbClr val="F2970C"/>
                </a:solidFill>
                <a:latin typeface="Tw Cen MT" panose="020B0602020104020603" pitchFamily="34" charset="0"/>
              </a:rPr>
              <a:t> Abdou </a:t>
            </a:r>
            <a:r>
              <a:rPr lang="en-US" dirty="0" err="1">
                <a:solidFill>
                  <a:srgbClr val="F2970C"/>
                </a:solidFill>
                <a:latin typeface="Tw Cen MT" panose="020B0602020104020603" pitchFamily="34" charset="0"/>
              </a:rPr>
              <a:t>Ahad</a:t>
            </a:r>
            <a:r>
              <a:rPr lang="en-US" dirty="0">
                <a:solidFill>
                  <a:srgbClr val="F2970C"/>
                </a:solidFill>
                <a:latin typeface="Tw Cen MT" panose="020B0602020104020603" pitchFamily="34" charset="0"/>
              </a:rPr>
              <a:t> NGOM</a:t>
            </a:r>
          </a:p>
        </p:txBody>
      </p:sp>
      <p:sp>
        <p:nvSpPr>
          <p:cNvPr id="5" name="Rectangle 4"/>
          <p:cNvSpPr/>
          <p:nvPr/>
        </p:nvSpPr>
        <p:spPr>
          <a:xfrm>
            <a:off x="6526124" y="5848214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D22021"/>
                </a:solidFill>
                <a:latin typeface="Tw Cen MT" panose="020B0602020104020603" pitchFamily="34" charset="0"/>
              </a:rPr>
              <a:t>Adja</a:t>
            </a:r>
            <a:r>
              <a:rPr lang="en-US" dirty="0">
                <a:solidFill>
                  <a:srgbClr val="D22021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D22021"/>
                </a:solidFill>
                <a:latin typeface="Tw Cen MT" panose="020B0602020104020603" pitchFamily="34" charset="0"/>
              </a:rPr>
              <a:t>Coumba</a:t>
            </a:r>
            <a:r>
              <a:rPr lang="en-US" dirty="0">
                <a:solidFill>
                  <a:srgbClr val="D22021"/>
                </a:solidFill>
                <a:latin typeface="Tw Cen MT" panose="020B0602020104020603" pitchFamily="34" charset="0"/>
              </a:rPr>
              <a:t> </a:t>
            </a:r>
            <a:r>
              <a:rPr lang="en-US" dirty="0" err="1">
                <a:solidFill>
                  <a:srgbClr val="D22021"/>
                </a:solidFill>
                <a:latin typeface="Tw Cen MT" panose="020B0602020104020603" pitchFamily="34" charset="0"/>
              </a:rPr>
              <a:t>Samb</a:t>
            </a:r>
            <a:endParaRPr lang="en-US" dirty="0">
              <a:solidFill>
                <a:srgbClr val="D22021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26124" y="6317820"/>
            <a:ext cx="1959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99745" y="6217546"/>
            <a:ext cx="2287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19C9E"/>
                </a:solidFill>
                <a:latin typeface="Tw Cen MT" panose="020B0602020104020603" pitchFamily="34" charset="0"/>
              </a:rPr>
              <a:t>Pape </a:t>
            </a:r>
            <a:r>
              <a:rPr lang="en-US" dirty="0" err="1">
                <a:solidFill>
                  <a:srgbClr val="319C9E"/>
                </a:solidFill>
                <a:latin typeface="Tw Cen MT" panose="020B0602020104020603" pitchFamily="34" charset="0"/>
              </a:rPr>
              <a:t>Ibrahima</a:t>
            </a:r>
            <a:r>
              <a:rPr lang="en-US" dirty="0">
                <a:solidFill>
                  <a:srgbClr val="319C9E"/>
                </a:solidFill>
                <a:latin typeface="Tw Cen MT" panose="020B0602020104020603" pitchFamily="34" charset="0"/>
              </a:rPr>
              <a:t> NDOYE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A758AF-1C53-4809-AC54-50F0FF13E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83" y="5289594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sp>
        <p:nvSpPr>
          <p:cNvPr id="60" name="TextBox 49">
            <a:extLst>
              <a:ext uri="{FF2B5EF4-FFF2-40B4-BE49-F238E27FC236}">
                <a16:creationId xmlns:a16="http://schemas.microsoft.com/office/drawing/2014/main" id="{B2E8DCE2-09BA-42BD-91D2-E7B631305736}"/>
              </a:ext>
            </a:extLst>
          </p:cNvPr>
          <p:cNvSpPr txBox="1"/>
          <p:nvPr/>
        </p:nvSpPr>
        <p:spPr>
          <a:xfrm>
            <a:off x="3927701" y="787991"/>
            <a:ext cx="72789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397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DETECTION DE MALWARES</a:t>
            </a:r>
          </a:p>
          <a:p>
            <a:pPr algn="ctr"/>
            <a:r>
              <a:rPr lang="en-US" sz="4800" dirty="0">
                <a:solidFill>
                  <a:srgbClr val="F397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 L’AIDE DE L’APPRENTISSAGE</a:t>
            </a:r>
          </a:p>
          <a:p>
            <a:pPr algn="ctr"/>
            <a:r>
              <a:rPr lang="en-US" sz="4800" dirty="0">
                <a:solidFill>
                  <a:srgbClr val="F3970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panose="020B0602020104020603" pitchFamily="34" charset="0"/>
              </a:rPr>
              <a:t>AUTOMATIQUE</a:t>
            </a:r>
          </a:p>
        </p:txBody>
      </p:sp>
      <p:sp>
        <p:nvSpPr>
          <p:cNvPr id="61" name="TextBox 56">
            <a:extLst>
              <a:ext uri="{FF2B5EF4-FFF2-40B4-BE49-F238E27FC236}">
                <a16:creationId xmlns:a16="http://schemas.microsoft.com/office/drawing/2014/main" id="{22204EEC-770B-472B-9DCB-221368BE9F9E}"/>
              </a:ext>
            </a:extLst>
          </p:cNvPr>
          <p:cNvSpPr txBox="1"/>
          <p:nvPr/>
        </p:nvSpPr>
        <p:spPr>
          <a:xfrm>
            <a:off x="3903933" y="4451689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319C9E"/>
                </a:solidFill>
                <a:latin typeface="Tw Cen MT" panose="020B0602020104020603" pitchFamily="34" charset="0"/>
              </a:rPr>
              <a:t>Mouhamadou GAYE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A8CADD-4F0F-445F-8FCD-BD7712D9BC7A}"/>
              </a:ext>
            </a:extLst>
          </p:cNvPr>
          <p:cNvSpPr/>
          <p:nvPr/>
        </p:nvSpPr>
        <p:spPr>
          <a:xfrm>
            <a:off x="6660720" y="4139487"/>
            <a:ext cx="13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Pr</a:t>
            </a:r>
            <a:r>
              <a:rPr lang="fr-F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ésenté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 p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ar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776B5EC-3292-4144-AFD9-28133B68B128}"/>
              </a:ext>
            </a:extLst>
          </p:cNvPr>
          <p:cNvSpPr/>
          <p:nvPr/>
        </p:nvSpPr>
        <p:spPr>
          <a:xfrm>
            <a:off x="6850731" y="5079946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Tw Cen MT" panose="020B0602020104020603" pitchFamily="34" charset="0"/>
              </a:rPr>
              <a:t>Encadreurs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F332D27-0A9F-46F8-8F6B-14E352C2999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60" grpId="0"/>
      <p:bldP spid="61" grpId="0"/>
      <p:bldP spid="12" grpId="0"/>
      <p:bldP spid="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665642" cy="6858000"/>
            <a:chOff x="-290920" y="0"/>
            <a:chExt cx="12665642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1055514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2443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328111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312721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B1F56FC5-F002-4C2D-A73E-39B657FCA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09" y="5239557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25" name="Group 103">
            <a:extLst>
              <a:ext uri="{FF2B5EF4-FFF2-40B4-BE49-F238E27FC236}">
                <a16:creationId xmlns:a16="http://schemas.microsoft.com/office/drawing/2014/main" id="{207F0345-8464-4725-906E-9E0FDA216E7A}"/>
              </a:ext>
            </a:extLst>
          </p:cNvPr>
          <p:cNvGrpSpPr/>
          <p:nvPr/>
        </p:nvGrpSpPr>
        <p:grpSpPr>
          <a:xfrm>
            <a:off x="1875532" y="1663777"/>
            <a:ext cx="1805441" cy="1894017"/>
            <a:chOff x="1387588" y="2182683"/>
            <a:chExt cx="1805441" cy="1894017"/>
          </a:xfrm>
        </p:grpSpPr>
        <p:sp>
          <p:nvSpPr>
            <p:cNvPr id="26" name="Rectangle: Top Corners Rounded 104">
              <a:extLst>
                <a:ext uri="{FF2B5EF4-FFF2-40B4-BE49-F238E27FC236}">
                  <a16:creationId xmlns:a16="http://schemas.microsoft.com/office/drawing/2014/main" id="{FE138A3E-0CCA-4271-B013-AB16DDBAB760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27" name="TextBox 105">
              <a:extLst>
                <a:ext uri="{FF2B5EF4-FFF2-40B4-BE49-F238E27FC236}">
                  <a16:creationId xmlns:a16="http://schemas.microsoft.com/office/drawing/2014/main" id="{DB282246-8DB3-408B-A480-E07546D4E85E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sp>
          <p:nvSpPr>
            <p:cNvPr id="28" name="TextBox 106">
              <a:extLst>
                <a:ext uri="{FF2B5EF4-FFF2-40B4-BE49-F238E27FC236}">
                  <a16:creationId xmlns:a16="http://schemas.microsoft.com/office/drawing/2014/main" id="{9604C94C-7399-44EC-89B2-8EF0476F01BC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9" name="Freeform: Shape 107">
            <a:extLst>
              <a:ext uri="{FF2B5EF4-FFF2-40B4-BE49-F238E27FC236}">
                <a16:creationId xmlns:a16="http://schemas.microsoft.com/office/drawing/2014/main" id="{1918B380-89C6-42D0-B67E-DA4AE0F59E78}"/>
              </a:ext>
            </a:extLst>
          </p:cNvPr>
          <p:cNvSpPr/>
          <p:nvPr/>
        </p:nvSpPr>
        <p:spPr>
          <a:xfrm flipV="1">
            <a:off x="1982462" y="262434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14">
            <a:extLst>
              <a:ext uri="{FF2B5EF4-FFF2-40B4-BE49-F238E27FC236}">
                <a16:creationId xmlns:a16="http://schemas.microsoft.com/office/drawing/2014/main" id="{ACFD5689-BA80-481E-B873-291A303714C5}"/>
              </a:ext>
            </a:extLst>
          </p:cNvPr>
          <p:cNvSpPr txBox="1"/>
          <p:nvPr/>
        </p:nvSpPr>
        <p:spPr>
          <a:xfrm>
            <a:off x="1976793" y="3318536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Machine</a:t>
            </a:r>
          </a:p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Learning</a:t>
            </a:r>
            <a:endParaRPr lang="fr-FR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33" name="Picture 63">
            <a:extLst>
              <a:ext uri="{FF2B5EF4-FFF2-40B4-BE49-F238E27FC236}">
                <a16:creationId xmlns:a16="http://schemas.microsoft.com/office/drawing/2014/main" id="{4FEA1BD3-3082-4123-9875-7D6C00B9A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69" y="2080186"/>
            <a:ext cx="530600" cy="5306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F912789-80F6-44A8-9B7C-7E15119BC3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23" y="4024756"/>
            <a:ext cx="1168401" cy="123871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404933F-5C15-45B2-A80E-128F41BD0ADD}"/>
              </a:ext>
            </a:extLst>
          </p:cNvPr>
          <p:cNvSpPr/>
          <p:nvPr/>
        </p:nvSpPr>
        <p:spPr>
          <a:xfrm>
            <a:off x="4188352" y="888633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E81"/>
                </a:solidFill>
                <a:latin typeface="Tw Cen MT" panose="020B0602020104020603" pitchFamily="34" charset="0"/>
              </a:rPr>
              <a:t>REGRESSION LOGISTIQUE</a:t>
            </a:r>
            <a:endParaRPr lang="fr-FR" sz="3200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A9901A4A-AAC8-4CAC-B6A7-0DE9240F4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23" y="2057227"/>
            <a:ext cx="4145327" cy="3031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43C69598-F0EC-4E86-9888-85163B43CC66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8AA778C-B622-42F0-A221-51991D602ACF}"/>
              </a:ext>
            </a:extLst>
          </p:cNvPr>
          <p:cNvSpPr/>
          <p:nvPr/>
        </p:nvSpPr>
        <p:spPr>
          <a:xfrm>
            <a:off x="4870793" y="5689638"/>
            <a:ext cx="34427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E81"/>
                </a:solidFill>
                <a:latin typeface="Tw Cen MT" panose="020B0602020104020603" pitchFamily="34" charset="0"/>
              </a:rPr>
              <a:t>Score </a:t>
            </a:r>
            <a:r>
              <a:rPr lang="en-US" sz="3200" dirty="0">
                <a:latin typeface="Tw Cen MT" panose="020B0602020104020603" pitchFamily="34" charset="0"/>
              </a:rPr>
              <a:t>53,26%</a:t>
            </a:r>
            <a:r>
              <a:rPr lang="en-US" sz="3200" dirty="0">
                <a:solidFill>
                  <a:srgbClr val="007E81"/>
                </a:solidFill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601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6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665642" cy="6858000"/>
            <a:chOff x="-290920" y="0"/>
            <a:chExt cx="12665642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1055514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2443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328111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312721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B1F56FC5-F002-4C2D-A73E-39B657FCA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09" y="5239557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25" name="Group 103">
            <a:extLst>
              <a:ext uri="{FF2B5EF4-FFF2-40B4-BE49-F238E27FC236}">
                <a16:creationId xmlns:a16="http://schemas.microsoft.com/office/drawing/2014/main" id="{207F0345-8464-4725-906E-9E0FDA216E7A}"/>
              </a:ext>
            </a:extLst>
          </p:cNvPr>
          <p:cNvGrpSpPr/>
          <p:nvPr/>
        </p:nvGrpSpPr>
        <p:grpSpPr>
          <a:xfrm>
            <a:off x="1875532" y="1663777"/>
            <a:ext cx="1805441" cy="1894017"/>
            <a:chOff x="1387588" y="2182683"/>
            <a:chExt cx="1805441" cy="1894017"/>
          </a:xfrm>
        </p:grpSpPr>
        <p:sp>
          <p:nvSpPr>
            <p:cNvPr id="26" name="Rectangle: Top Corners Rounded 104">
              <a:extLst>
                <a:ext uri="{FF2B5EF4-FFF2-40B4-BE49-F238E27FC236}">
                  <a16:creationId xmlns:a16="http://schemas.microsoft.com/office/drawing/2014/main" id="{FE138A3E-0CCA-4271-B013-AB16DDBAB760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27" name="TextBox 105">
              <a:extLst>
                <a:ext uri="{FF2B5EF4-FFF2-40B4-BE49-F238E27FC236}">
                  <a16:creationId xmlns:a16="http://schemas.microsoft.com/office/drawing/2014/main" id="{DB282246-8DB3-408B-A480-E07546D4E85E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sp>
          <p:nvSpPr>
            <p:cNvPr id="28" name="TextBox 106">
              <a:extLst>
                <a:ext uri="{FF2B5EF4-FFF2-40B4-BE49-F238E27FC236}">
                  <a16:creationId xmlns:a16="http://schemas.microsoft.com/office/drawing/2014/main" id="{9604C94C-7399-44EC-89B2-8EF0476F01BC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9" name="Freeform: Shape 107">
            <a:extLst>
              <a:ext uri="{FF2B5EF4-FFF2-40B4-BE49-F238E27FC236}">
                <a16:creationId xmlns:a16="http://schemas.microsoft.com/office/drawing/2014/main" id="{1918B380-89C6-42D0-B67E-DA4AE0F59E78}"/>
              </a:ext>
            </a:extLst>
          </p:cNvPr>
          <p:cNvSpPr/>
          <p:nvPr/>
        </p:nvSpPr>
        <p:spPr>
          <a:xfrm flipV="1">
            <a:off x="1982462" y="262434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14">
            <a:extLst>
              <a:ext uri="{FF2B5EF4-FFF2-40B4-BE49-F238E27FC236}">
                <a16:creationId xmlns:a16="http://schemas.microsoft.com/office/drawing/2014/main" id="{ACFD5689-BA80-481E-B873-291A303714C5}"/>
              </a:ext>
            </a:extLst>
          </p:cNvPr>
          <p:cNvSpPr txBox="1"/>
          <p:nvPr/>
        </p:nvSpPr>
        <p:spPr>
          <a:xfrm>
            <a:off x="1976793" y="3318536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Machine</a:t>
            </a:r>
          </a:p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Learning</a:t>
            </a:r>
            <a:endParaRPr lang="fr-FR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33" name="Picture 63">
            <a:extLst>
              <a:ext uri="{FF2B5EF4-FFF2-40B4-BE49-F238E27FC236}">
                <a16:creationId xmlns:a16="http://schemas.microsoft.com/office/drawing/2014/main" id="{4FEA1BD3-3082-4123-9875-7D6C00B9A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69" y="2080186"/>
            <a:ext cx="530600" cy="5306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F912789-80F6-44A8-9B7C-7E15119BC3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23" y="4024756"/>
            <a:ext cx="1168401" cy="123871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404933F-5C15-45B2-A80E-128F41BD0ADD}"/>
              </a:ext>
            </a:extLst>
          </p:cNvPr>
          <p:cNvSpPr/>
          <p:nvPr/>
        </p:nvSpPr>
        <p:spPr>
          <a:xfrm>
            <a:off x="4188352" y="888633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E81"/>
                </a:solidFill>
                <a:latin typeface="Tw Cen MT" panose="020B0602020104020603" pitchFamily="34" charset="0"/>
              </a:rPr>
              <a:t>SUPPORT VECTOR MACHINE</a:t>
            </a:r>
            <a:endParaRPr lang="fr-FR" sz="3200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59AA641E-991A-4F8C-BF33-2ED3F302D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503" y="1820236"/>
            <a:ext cx="5168297" cy="3692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A0173FE4-42B9-4C6D-BDD3-A4CF61567D7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0B3A176-7242-42C8-9433-10794D342313}"/>
              </a:ext>
            </a:extLst>
          </p:cNvPr>
          <p:cNvSpPr/>
          <p:nvPr/>
        </p:nvSpPr>
        <p:spPr>
          <a:xfrm>
            <a:off x="4870793" y="5689638"/>
            <a:ext cx="34427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E81"/>
                </a:solidFill>
                <a:latin typeface="Tw Cen MT" panose="020B0602020104020603" pitchFamily="34" charset="0"/>
              </a:rPr>
              <a:t>Score </a:t>
            </a:r>
            <a:r>
              <a:rPr lang="en-US" sz="3200" dirty="0">
                <a:latin typeface="Tw Cen MT" panose="020B0602020104020603" pitchFamily="34" charset="0"/>
              </a:rPr>
              <a:t>98,87%</a:t>
            </a:r>
            <a:r>
              <a:rPr lang="en-US" sz="3200" dirty="0">
                <a:solidFill>
                  <a:srgbClr val="007E81"/>
                </a:solidFill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553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6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665642" cy="6858000"/>
            <a:chOff x="-290920" y="0"/>
            <a:chExt cx="12665642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1055514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2443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328111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312721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B1F56FC5-F002-4C2D-A73E-39B657FCA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09" y="5239557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25" name="Group 103">
            <a:extLst>
              <a:ext uri="{FF2B5EF4-FFF2-40B4-BE49-F238E27FC236}">
                <a16:creationId xmlns:a16="http://schemas.microsoft.com/office/drawing/2014/main" id="{207F0345-8464-4725-906E-9E0FDA216E7A}"/>
              </a:ext>
            </a:extLst>
          </p:cNvPr>
          <p:cNvGrpSpPr/>
          <p:nvPr/>
        </p:nvGrpSpPr>
        <p:grpSpPr>
          <a:xfrm>
            <a:off x="1875532" y="1663777"/>
            <a:ext cx="1805441" cy="1894017"/>
            <a:chOff x="1387588" y="2182683"/>
            <a:chExt cx="1805441" cy="1894017"/>
          </a:xfrm>
        </p:grpSpPr>
        <p:sp>
          <p:nvSpPr>
            <p:cNvPr id="26" name="Rectangle: Top Corners Rounded 104">
              <a:extLst>
                <a:ext uri="{FF2B5EF4-FFF2-40B4-BE49-F238E27FC236}">
                  <a16:creationId xmlns:a16="http://schemas.microsoft.com/office/drawing/2014/main" id="{FE138A3E-0CCA-4271-B013-AB16DDBAB760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27" name="TextBox 105">
              <a:extLst>
                <a:ext uri="{FF2B5EF4-FFF2-40B4-BE49-F238E27FC236}">
                  <a16:creationId xmlns:a16="http://schemas.microsoft.com/office/drawing/2014/main" id="{DB282246-8DB3-408B-A480-E07546D4E85E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sp>
          <p:nvSpPr>
            <p:cNvPr id="28" name="TextBox 106">
              <a:extLst>
                <a:ext uri="{FF2B5EF4-FFF2-40B4-BE49-F238E27FC236}">
                  <a16:creationId xmlns:a16="http://schemas.microsoft.com/office/drawing/2014/main" id="{9604C94C-7399-44EC-89B2-8EF0476F01BC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9" name="Freeform: Shape 107">
            <a:extLst>
              <a:ext uri="{FF2B5EF4-FFF2-40B4-BE49-F238E27FC236}">
                <a16:creationId xmlns:a16="http://schemas.microsoft.com/office/drawing/2014/main" id="{1918B380-89C6-42D0-B67E-DA4AE0F59E78}"/>
              </a:ext>
            </a:extLst>
          </p:cNvPr>
          <p:cNvSpPr/>
          <p:nvPr/>
        </p:nvSpPr>
        <p:spPr>
          <a:xfrm flipV="1">
            <a:off x="1982462" y="262434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14">
            <a:extLst>
              <a:ext uri="{FF2B5EF4-FFF2-40B4-BE49-F238E27FC236}">
                <a16:creationId xmlns:a16="http://schemas.microsoft.com/office/drawing/2014/main" id="{ACFD5689-BA80-481E-B873-291A303714C5}"/>
              </a:ext>
            </a:extLst>
          </p:cNvPr>
          <p:cNvSpPr txBox="1"/>
          <p:nvPr/>
        </p:nvSpPr>
        <p:spPr>
          <a:xfrm>
            <a:off x="1976793" y="3318536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Machine</a:t>
            </a:r>
          </a:p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Learning</a:t>
            </a:r>
            <a:endParaRPr lang="fr-FR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33" name="Picture 63">
            <a:extLst>
              <a:ext uri="{FF2B5EF4-FFF2-40B4-BE49-F238E27FC236}">
                <a16:creationId xmlns:a16="http://schemas.microsoft.com/office/drawing/2014/main" id="{4FEA1BD3-3082-4123-9875-7D6C00B9A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69" y="2080186"/>
            <a:ext cx="530600" cy="5306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F912789-80F6-44A8-9B7C-7E15119BC3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23" y="4024756"/>
            <a:ext cx="1168401" cy="123871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404933F-5C15-45B2-A80E-128F41BD0ADD}"/>
              </a:ext>
            </a:extLst>
          </p:cNvPr>
          <p:cNvSpPr/>
          <p:nvPr/>
        </p:nvSpPr>
        <p:spPr>
          <a:xfrm>
            <a:off x="4188352" y="888633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E81"/>
                </a:solidFill>
                <a:latin typeface="Tw Cen MT" panose="020B0602020104020603" pitchFamily="34" charset="0"/>
              </a:rPr>
              <a:t>RANDOM FOREST</a:t>
            </a:r>
            <a:endParaRPr lang="fr-FR" sz="3200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860D2D0-9379-4D0B-8055-AA6E2C7F86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43" y="2109991"/>
            <a:ext cx="4556887" cy="34176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70DF2BF3-D063-4F7A-9290-8AFDE91C0D9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141CDB8-9078-4478-856C-C5DA94880157}"/>
              </a:ext>
            </a:extLst>
          </p:cNvPr>
          <p:cNvSpPr/>
          <p:nvPr/>
        </p:nvSpPr>
        <p:spPr>
          <a:xfrm>
            <a:off x="4870793" y="5689638"/>
            <a:ext cx="34427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7E81"/>
                </a:solidFill>
                <a:latin typeface="Tw Cen MT" panose="020B0602020104020603" pitchFamily="34" charset="0"/>
              </a:rPr>
              <a:t>Score </a:t>
            </a:r>
            <a:r>
              <a:rPr lang="en-US" sz="3200" dirty="0">
                <a:latin typeface="Tw Cen MT" panose="020B0602020104020603" pitchFamily="34" charset="0"/>
              </a:rPr>
              <a:t>99,41%</a:t>
            </a:r>
            <a:r>
              <a:rPr lang="en-US" sz="3200" dirty="0">
                <a:solidFill>
                  <a:srgbClr val="007E81"/>
                </a:solidFill>
                <a:latin typeface="Tw Cen MT" panose="020B06020201040206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393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6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665642" cy="6858000"/>
            <a:chOff x="-290920" y="0"/>
            <a:chExt cx="12665642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1055514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2443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328111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312721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B1F56FC5-F002-4C2D-A73E-39B657FCA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09" y="5239557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25" name="Group 103">
            <a:extLst>
              <a:ext uri="{FF2B5EF4-FFF2-40B4-BE49-F238E27FC236}">
                <a16:creationId xmlns:a16="http://schemas.microsoft.com/office/drawing/2014/main" id="{207F0345-8464-4725-906E-9E0FDA216E7A}"/>
              </a:ext>
            </a:extLst>
          </p:cNvPr>
          <p:cNvGrpSpPr/>
          <p:nvPr/>
        </p:nvGrpSpPr>
        <p:grpSpPr>
          <a:xfrm>
            <a:off x="2295712" y="1672059"/>
            <a:ext cx="1805441" cy="1894017"/>
            <a:chOff x="1387588" y="2182683"/>
            <a:chExt cx="1805441" cy="1894017"/>
          </a:xfrm>
        </p:grpSpPr>
        <p:sp>
          <p:nvSpPr>
            <p:cNvPr id="26" name="Rectangle: Top Corners Rounded 104">
              <a:extLst>
                <a:ext uri="{FF2B5EF4-FFF2-40B4-BE49-F238E27FC236}">
                  <a16:creationId xmlns:a16="http://schemas.microsoft.com/office/drawing/2014/main" id="{FE138A3E-0CCA-4271-B013-AB16DDBAB760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27" name="TextBox 105">
              <a:extLst>
                <a:ext uri="{FF2B5EF4-FFF2-40B4-BE49-F238E27FC236}">
                  <a16:creationId xmlns:a16="http://schemas.microsoft.com/office/drawing/2014/main" id="{DB282246-8DB3-408B-A480-E07546D4E85E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sp>
          <p:nvSpPr>
            <p:cNvPr id="28" name="TextBox 106">
              <a:extLst>
                <a:ext uri="{FF2B5EF4-FFF2-40B4-BE49-F238E27FC236}">
                  <a16:creationId xmlns:a16="http://schemas.microsoft.com/office/drawing/2014/main" id="{9604C94C-7399-44EC-89B2-8EF0476F01BC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9" name="Freeform: Shape 107">
            <a:extLst>
              <a:ext uri="{FF2B5EF4-FFF2-40B4-BE49-F238E27FC236}">
                <a16:creationId xmlns:a16="http://schemas.microsoft.com/office/drawing/2014/main" id="{1918B380-89C6-42D0-B67E-DA4AE0F59E78}"/>
              </a:ext>
            </a:extLst>
          </p:cNvPr>
          <p:cNvSpPr/>
          <p:nvPr/>
        </p:nvSpPr>
        <p:spPr>
          <a:xfrm flipV="1">
            <a:off x="2402642" y="263262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14">
            <a:extLst>
              <a:ext uri="{FF2B5EF4-FFF2-40B4-BE49-F238E27FC236}">
                <a16:creationId xmlns:a16="http://schemas.microsoft.com/office/drawing/2014/main" id="{ACFD5689-BA80-481E-B873-291A303714C5}"/>
              </a:ext>
            </a:extLst>
          </p:cNvPr>
          <p:cNvSpPr txBox="1"/>
          <p:nvPr/>
        </p:nvSpPr>
        <p:spPr>
          <a:xfrm>
            <a:off x="2396973" y="3326818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Machine</a:t>
            </a:r>
          </a:p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Learning</a:t>
            </a:r>
            <a:endParaRPr lang="fr-FR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33" name="Picture 63">
            <a:extLst>
              <a:ext uri="{FF2B5EF4-FFF2-40B4-BE49-F238E27FC236}">
                <a16:creationId xmlns:a16="http://schemas.microsoft.com/office/drawing/2014/main" id="{4FEA1BD3-3082-4123-9875-7D6C00B9A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49" y="2088468"/>
            <a:ext cx="530600" cy="5306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F912789-80F6-44A8-9B7C-7E15119BC3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46263" y="3955506"/>
            <a:ext cx="1168401" cy="123871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404933F-5C15-45B2-A80E-128F41BD0ADD}"/>
              </a:ext>
            </a:extLst>
          </p:cNvPr>
          <p:cNvSpPr/>
          <p:nvPr/>
        </p:nvSpPr>
        <p:spPr>
          <a:xfrm>
            <a:off x="4435154" y="1602106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E81"/>
                </a:solidFill>
                <a:latin typeface="Tw Cen MT" panose="020B0602020104020603" pitchFamily="34" charset="0"/>
              </a:rPr>
              <a:t>DEPLOIEMENT</a:t>
            </a:r>
            <a:endParaRPr lang="fr-FR" sz="3200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E59FFB-2D46-4FFA-80FD-B1C6179D8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125" y="2221204"/>
            <a:ext cx="762002" cy="1524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6C40BA-E516-461A-B4F2-EFC94F7CC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883" y="4106765"/>
            <a:ext cx="762002" cy="1524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446B7BC-095F-4BA1-B733-84085684E7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117" y="3511282"/>
            <a:ext cx="745921" cy="758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E58397BA-9D8C-4174-8803-09D1DB22323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239931" y="3973149"/>
            <a:ext cx="679952" cy="895618"/>
          </a:xfrm>
          <a:prstGeom prst="straightConnector1">
            <a:avLst/>
          </a:prstGeom>
          <a:ln w="57150">
            <a:solidFill>
              <a:srgbClr val="007E8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7D931423-A1EE-4E99-AA24-0C4654B14E2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237090" y="2983206"/>
            <a:ext cx="673035" cy="7408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E72EC31E-0E64-4BDE-8027-E085DC76101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74" y="2221204"/>
            <a:ext cx="3658775" cy="353011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A0A4B38-3D5A-451D-8C7C-5A132E582E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683" y="3456997"/>
            <a:ext cx="990195" cy="866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tx1">
                <a:lumMod val="75000"/>
                <a:lumOff val="2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9F579A7-A3C1-4967-A4F6-2670B1F080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69" y="3428999"/>
            <a:ext cx="960684" cy="866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317500">
              <a:schemeClr val="bg2">
                <a:lumMod val="10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58DBF47E-9A6B-4C8C-97F1-89108866716B}"/>
              </a:ext>
            </a:extLst>
          </p:cNvPr>
          <p:cNvCxnSpPr/>
          <p:nvPr/>
        </p:nvCxnSpPr>
        <p:spPr>
          <a:xfrm flipV="1">
            <a:off x="6764878" y="3838704"/>
            <a:ext cx="684000" cy="0"/>
          </a:xfrm>
          <a:prstGeom prst="straightConnector1">
            <a:avLst/>
          </a:prstGeom>
          <a:ln w="57150">
            <a:solidFill>
              <a:srgbClr val="F49F12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AFC8C5-66A0-47E3-99B5-962B05917141}"/>
              </a:ext>
            </a:extLst>
          </p:cNvPr>
          <p:cNvCxnSpPr>
            <a:stCxn id="13" idx="3"/>
          </p:cNvCxnSpPr>
          <p:nvPr/>
        </p:nvCxnSpPr>
        <p:spPr>
          <a:xfrm flipV="1">
            <a:off x="5011037" y="3890457"/>
            <a:ext cx="684000" cy="0"/>
          </a:xfrm>
          <a:prstGeom prst="straightConnector1">
            <a:avLst/>
          </a:prstGeom>
          <a:ln w="57150">
            <a:solidFill>
              <a:srgbClr val="F49F12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 45">
            <a:extLst>
              <a:ext uri="{FF2B5EF4-FFF2-40B4-BE49-F238E27FC236}">
                <a16:creationId xmlns:a16="http://schemas.microsoft.com/office/drawing/2014/main" id="{2E87AB80-0278-441C-BBEF-6FDE240F1C57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5D910E5-A2C4-49D9-88E1-F5C30B952830}"/>
              </a:ext>
            </a:extLst>
          </p:cNvPr>
          <p:cNvSpPr/>
          <p:nvPr/>
        </p:nvSpPr>
        <p:spPr>
          <a:xfrm>
            <a:off x="4038436" y="4508819"/>
            <a:ext cx="1079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E81"/>
                </a:solidFill>
                <a:latin typeface="Tw Cen MT" panose="020B0602020104020603" pitchFamily="34" charset="0"/>
              </a:rPr>
              <a:t>1. </a:t>
            </a:r>
            <a:r>
              <a:rPr lang="en-US" sz="1600" dirty="0" err="1">
                <a:solidFill>
                  <a:srgbClr val="007E81"/>
                </a:solidFill>
                <a:latin typeface="Tw Cen MT" panose="020B0602020104020603" pitchFamily="34" charset="0"/>
              </a:rPr>
              <a:t>Fichier</a:t>
            </a:r>
            <a:endParaRPr lang="en-US" sz="1600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71A0F62-CBDB-4CBB-84FF-B4FD93D4041D}"/>
              </a:ext>
            </a:extLst>
          </p:cNvPr>
          <p:cNvSpPr/>
          <p:nvPr/>
        </p:nvSpPr>
        <p:spPr>
          <a:xfrm>
            <a:off x="6225005" y="5447089"/>
            <a:ext cx="1079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E81"/>
                </a:solidFill>
                <a:latin typeface="Tw Cen MT" panose="020B0602020104020603" pitchFamily="34" charset="0"/>
              </a:rPr>
              <a:t>2. </a:t>
            </a:r>
            <a:r>
              <a:rPr lang="en-US" sz="1600" dirty="0" err="1">
                <a:solidFill>
                  <a:srgbClr val="007E81"/>
                </a:solidFill>
                <a:latin typeface="Tw Cen MT" panose="020B0602020104020603" pitchFamily="34" charset="0"/>
              </a:rPr>
              <a:t>Serveur</a:t>
            </a:r>
            <a:endParaRPr lang="en-US" sz="1600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449DE4-E304-4B3E-9459-45FDCAD4891D}"/>
              </a:ext>
            </a:extLst>
          </p:cNvPr>
          <p:cNvSpPr/>
          <p:nvPr/>
        </p:nvSpPr>
        <p:spPr>
          <a:xfrm>
            <a:off x="8533364" y="5918945"/>
            <a:ext cx="1079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E81"/>
                </a:solidFill>
                <a:latin typeface="Tw Cen MT" panose="020B0602020104020603" pitchFamily="34" charset="0"/>
              </a:rPr>
              <a:t>3. Output</a:t>
            </a:r>
          </a:p>
        </p:txBody>
      </p:sp>
    </p:spTree>
    <p:extLst>
      <p:ext uri="{BB962C8B-B14F-4D97-AF65-F5344CB8AC3E}">
        <p14:creationId xmlns:p14="http://schemas.microsoft.com/office/powerpoint/2010/main" val="202057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/>
      <p:bldP spid="47" grpId="0"/>
      <p:bldP spid="48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665642" cy="6858000"/>
            <a:chOff x="-290920" y="0"/>
            <a:chExt cx="12665642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1055514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2443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328111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312721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B1F56FC5-F002-4C2D-A73E-39B657FCA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09" y="5239557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25" name="Group 103">
            <a:extLst>
              <a:ext uri="{FF2B5EF4-FFF2-40B4-BE49-F238E27FC236}">
                <a16:creationId xmlns:a16="http://schemas.microsoft.com/office/drawing/2014/main" id="{207F0345-8464-4725-906E-9E0FDA216E7A}"/>
              </a:ext>
            </a:extLst>
          </p:cNvPr>
          <p:cNvGrpSpPr/>
          <p:nvPr/>
        </p:nvGrpSpPr>
        <p:grpSpPr>
          <a:xfrm>
            <a:off x="2295712" y="1672059"/>
            <a:ext cx="1805441" cy="1894017"/>
            <a:chOff x="1387588" y="2182683"/>
            <a:chExt cx="1805441" cy="1894017"/>
          </a:xfrm>
        </p:grpSpPr>
        <p:sp>
          <p:nvSpPr>
            <p:cNvPr id="26" name="Rectangle: Top Corners Rounded 104">
              <a:extLst>
                <a:ext uri="{FF2B5EF4-FFF2-40B4-BE49-F238E27FC236}">
                  <a16:creationId xmlns:a16="http://schemas.microsoft.com/office/drawing/2014/main" id="{FE138A3E-0CCA-4271-B013-AB16DDBAB760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27" name="TextBox 105">
              <a:extLst>
                <a:ext uri="{FF2B5EF4-FFF2-40B4-BE49-F238E27FC236}">
                  <a16:creationId xmlns:a16="http://schemas.microsoft.com/office/drawing/2014/main" id="{DB282246-8DB3-408B-A480-E07546D4E85E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sp>
          <p:nvSpPr>
            <p:cNvPr id="28" name="TextBox 106">
              <a:extLst>
                <a:ext uri="{FF2B5EF4-FFF2-40B4-BE49-F238E27FC236}">
                  <a16:creationId xmlns:a16="http://schemas.microsoft.com/office/drawing/2014/main" id="{9604C94C-7399-44EC-89B2-8EF0476F01BC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9" name="Freeform: Shape 107">
            <a:extLst>
              <a:ext uri="{FF2B5EF4-FFF2-40B4-BE49-F238E27FC236}">
                <a16:creationId xmlns:a16="http://schemas.microsoft.com/office/drawing/2014/main" id="{1918B380-89C6-42D0-B67E-DA4AE0F59E78}"/>
              </a:ext>
            </a:extLst>
          </p:cNvPr>
          <p:cNvSpPr/>
          <p:nvPr/>
        </p:nvSpPr>
        <p:spPr>
          <a:xfrm flipV="1">
            <a:off x="2402642" y="2632626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14">
            <a:extLst>
              <a:ext uri="{FF2B5EF4-FFF2-40B4-BE49-F238E27FC236}">
                <a16:creationId xmlns:a16="http://schemas.microsoft.com/office/drawing/2014/main" id="{ACFD5689-BA80-481E-B873-291A303714C5}"/>
              </a:ext>
            </a:extLst>
          </p:cNvPr>
          <p:cNvSpPr txBox="1"/>
          <p:nvPr/>
        </p:nvSpPr>
        <p:spPr>
          <a:xfrm>
            <a:off x="2396973" y="3326818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Machine</a:t>
            </a:r>
          </a:p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Learning</a:t>
            </a:r>
            <a:endParaRPr lang="fr-FR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33" name="Picture 63">
            <a:extLst>
              <a:ext uri="{FF2B5EF4-FFF2-40B4-BE49-F238E27FC236}">
                <a16:creationId xmlns:a16="http://schemas.microsoft.com/office/drawing/2014/main" id="{4FEA1BD3-3082-4123-9875-7D6C00B9A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49" y="2088468"/>
            <a:ext cx="530600" cy="5306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F912789-80F6-44A8-9B7C-7E15119BC3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46263" y="3955506"/>
            <a:ext cx="1168401" cy="123871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404933F-5C15-45B2-A80E-128F41BD0ADD}"/>
              </a:ext>
            </a:extLst>
          </p:cNvPr>
          <p:cNvSpPr/>
          <p:nvPr/>
        </p:nvSpPr>
        <p:spPr>
          <a:xfrm>
            <a:off x="4435154" y="1602106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E81"/>
                </a:solidFill>
                <a:latin typeface="Tw Cen MT" panose="020B0602020104020603" pitchFamily="34" charset="0"/>
              </a:rPr>
              <a:t>TECHNOLOGIES UTILISEES</a:t>
            </a:r>
            <a:endParaRPr lang="fr-FR" sz="3200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D9E686D-2969-43BF-AAB8-FA36AB7A6B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88" y="4704648"/>
            <a:ext cx="1273829" cy="10698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BFD78E2-7F83-4DFD-9BFE-D5979BB3358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121" y="2405943"/>
            <a:ext cx="4155437" cy="204610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4C68B01-961B-4391-BFD4-3DBB07A263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92" y="4782619"/>
            <a:ext cx="1809246" cy="823207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667701D5-D5ED-4066-B911-A6A39B7F1261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45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665642" cy="6858000"/>
            <a:chOff x="-290920" y="0"/>
            <a:chExt cx="12665642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1055514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2443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328111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312721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B1F56FC5-F002-4C2D-A73E-39B657FCA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09" y="5239557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pic>
        <p:nvPicPr>
          <p:cNvPr id="33" name="Picture 63">
            <a:extLst>
              <a:ext uri="{FF2B5EF4-FFF2-40B4-BE49-F238E27FC236}">
                <a16:creationId xmlns:a16="http://schemas.microsoft.com/office/drawing/2014/main" id="{4FEA1BD3-3082-4123-9875-7D6C00B9A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49" y="2088468"/>
            <a:ext cx="530600" cy="5306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404933F-5C15-45B2-A80E-128F41BD0ADD}"/>
              </a:ext>
            </a:extLst>
          </p:cNvPr>
          <p:cNvSpPr/>
          <p:nvPr/>
        </p:nvSpPr>
        <p:spPr>
          <a:xfrm>
            <a:off x="3892838" y="266536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E81"/>
                </a:solidFill>
                <a:latin typeface="Tw Cen MT" panose="020B0602020104020603" pitchFamily="34" charset="0"/>
              </a:rPr>
              <a:t>DEMO</a:t>
            </a:r>
            <a:endParaRPr lang="fr-FR" sz="3200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2D4D84D-B941-483A-B554-3A24C40B3753}"/>
              </a:ext>
            </a:extLst>
          </p:cNvPr>
          <p:cNvGrpSpPr/>
          <p:nvPr/>
        </p:nvGrpSpPr>
        <p:grpSpPr>
          <a:xfrm>
            <a:off x="1102861" y="489270"/>
            <a:ext cx="10123635" cy="6577602"/>
            <a:chOff x="1152496" y="546932"/>
            <a:chExt cx="10104064" cy="6577602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38F73C9-2A73-45A6-8083-4BC35BB6E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5F6F5"/>
                </a:clrFrom>
                <a:clrTo>
                  <a:srgbClr val="F5F6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496" y="546932"/>
              <a:ext cx="10104064" cy="6577602"/>
            </a:xfrm>
            <a:prstGeom prst="rect">
              <a:avLst/>
            </a:prstGeom>
          </p:spPr>
        </p:pic>
        <p:pic>
          <p:nvPicPr>
            <p:cNvPr id="3" name="DEMO">
              <a:hlinkClick r:id="" action="ppaction://media"/>
              <a:extLst>
                <a:ext uri="{FF2B5EF4-FFF2-40B4-BE49-F238E27FC236}">
                  <a16:creationId xmlns:a16="http://schemas.microsoft.com/office/drawing/2014/main" id="{E908D946-E017-4C76-8A83-093A7BA2D55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2872047" y="1169251"/>
              <a:ext cx="6825546" cy="4864079"/>
            </a:xfrm>
            <a:prstGeom prst="rect">
              <a:avLst/>
            </a:prstGeom>
          </p:spPr>
        </p:pic>
      </p:grpSp>
      <p:pic>
        <p:nvPicPr>
          <p:cNvPr id="37" name="Image 36">
            <a:extLst>
              <a:ext uri="{FF2B5EF4-FFF2-40B4-BE49-F238E27FC236}">
                <a16:creationId xmlns:a16="http://schemas.microsoft.com/office/drawing/2014/main" id="{3EB3DEED-9B27-4E05-8181-C1117CFBC6E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31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3332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4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24433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10137480" cy="6858000"/>
            <a:chOff x="491575" y="0"/>
            <a:chExt cx="10137480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309847" y="3201346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664194" y="44324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328107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</a:t>
              </a:r>
            </a:p>
          </p:txBody>
        </p:sp>
      </p:grpSp>
      <p:pic>
        <p:nvPicPr>
          <p:cNvPr id="38" name="Image 37">
            <a:extLst>
              <a:ext uri="{FF2B5EF4-FFF2-40B4-BE49-F238E27FC236}">
                <a16:creationId xmlns:a16="http://schemas.microsoft.com/office/drawing/2014/main" id="{7F96CB2A-6150-4882-B94F-572E40F9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69" y="5384776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8FD59310-8099-44B1-ADAC-67CCF52C6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615" y="1867284"/>
            <a:ext cx="4420615" cy="25861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5ED1FBC-80B3-41A1-81D2-A5D12384D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02" y="1838874"/>
            <a:ext cx="4117078" cy="2586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BFE4566-A4B3-4B43-824F-6E5029E063B9}"/>
              </a:ext>
            </a:extLst>
          </p:cNvPr>
          <p:cNvSpPr/>
          <p:nvPr/>
        </p:nvSpPr>
        <p:spPr>
          <a:xfrm>
            <a:off x="2044966" y="1003365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w Cen MT" panose="020B0602020104020603" pitchFamily="34" charset="0"/>
              </a:rPr>
              <a:t>LIAISON AVEC QRADAR</a:t>
            </a:r>
            <a:endParaRPr lang="fr-FR" sz="3200" b="1" dirty="0">
              <a:latin typeface="Tw Cen MT" panose="020B0602020104020603" pitchFamily="34" charset="0"/>
            </a:endParaRP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7FA3108-D304-4304-8C54-9F6170E04BFC}"/>
              </a:ext>
            </a:extLst>
          </p:cNvPr>
          <p:cNvCxnSpPr/>
          <p:nvPr/>
        </p:nvCxnSpPr>
        <p:spPr>
          <a:xfrm flipV="1">
            <a:off x="4056134" y="3131957"/>
            <a:ext cx="684000" cy="0"/>
          </a:xfrm>
          <a:prstGeom prst="straightConnector1">
            <a:avLst/>
          </a:prstGeom>
          <a:ln w="57150">
            <a:solidFill>
              <a:srgbClr val="F49F12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70AD497A-392A-424E-B11C-D03CAE5C1F1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462428" y="3140695"/>
            <a:ext cx="844600" cy="8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872792" y="33332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4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24433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10137480" cy="6858000"/>
            <a:chOff x="491575" y="0"/>
            <a:chExt cx="10137480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309847" y="3201346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-664194" y="44324"/>
            <a:ext cx="11335017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328107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</a:t>
              </a:r>
            </a:p>
          </p:txBody>
        </p:sp>
      </p:grpSp>
      <p:pic>
        <p:nvPicPr>
          <p:cNvPr id="38" name="Image 37">
            <a:extLst>
              <a:ext uri="{FF2B5EF4-FFF2-40B4-BE49-F238E27FC236}">
                <a16:creationId xmlns:a16="http://schemas.microsoft.com/office/drawing/2014/main" id="{7F96CB2A-6150-4882-B94F-572E40F95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69" y="5384776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BFE4566-A4B3-4B43-824F-6E5029E063B9}"/>
              </a:ext>
            </a:extLst>
          </p:cNvPr>
          <p:cNvSpPr/>
          <p:nvPr/>
        </p:nvSpPr>
        <p:spPr>
          <a:xfrm>
            <a:off x="1059326" y="1398972"/>
            <a:ext cx="685116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latin typeface="Tw Cen MT" panose="020B0602020104020603" pitchFamily="34" charset="0"/>
              </a:rPr>
              <a:t>MERCI DE VOTRE ATTENTION</a:t>
            </a:r>
            <a:endParaRPr lang="fr-FR" sz="8000" b="1" dirty="0">
              <a:latin typeface="Tw Cen MT" panose="020B0602020104020603" pitchFamily="34" charset="0"/>
            </a:endParaRP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27B5D6C1-11C8-4963-A6DC-3736C54BBD4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9535859" y="3143536"/>
            <a:ext cx="844600" cy="8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5300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589319" cy="6858000"/>
            <a:chOff x="-290920" y="0"/>
            <a:chExt cx="1258931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79191" y="3189606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24433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19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328110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312717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44799B2-E7B9-4C01-A37D-BB60C6C75D12}"/>
              </a:ext>
            </a:extLst>
          </p:cNvPr>
          <p:cNvSpPr txBox="1"/>
          <p:nvPr/>
        </p:nvSpPr>
        <p:spPr>
          <a:xfrm>
            <a:off x="3757127" y="5245356"/>
            <a:ext cx="679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A823A3F2-A279-45AE-A772-C5C57E845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83" y="5289594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44" name="Group 103">
            <a:extLst>
              <a:ext uri="{FF2B5EF4-FFF2-40B4-BE49-F238E27FC236}">
                <a16:creationId xmlns:a16="http://schemas.microsoft.com/office/drawing/2014/main" id="{7682C3C0-A1B3-44ED-A418-833DA39E40FE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45" name="Rectangle: Top Corners Rounded 104">
              <a:extLst>
                <a:ext uri="{FF2B5EF4-FFF2-40B4-BE49-F238E27FC236}">
                  <a16:creationId xmlns:a16="http://schemas.microsoft.com/office/drawing/2014/main" id="{8B4C9BAE-5810-4DA4-ACBE-B8E9C4B6575E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46" name="TextBox 105">
              <a:extLst>
                <a:ext uri="{FF2B5EF4-FFF2-40B4-BE49-F238E27FC236}">
                  <a16:creationId xmlns:a16="http://schemas.microsoft.com/office/drawing/2014/main" id="{321A3B34-B534-4FA2-8A29-2F77848C65D5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Les </a:t>
              </a:r>
              <a:r>
                <a:rPr lang="en-US" sz="20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Enjeux</a:t>
              </a:r>
              <a:endParaRPr lang="en-US" sz="2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7" name="TextBox 106">
              <a:extLst>
                <a:ext uri="{FF2B5EF4-FFF2-40B4-BE49-F238E27FC236}">
                  <a16:creationId xmlns:a16="http://schemas.microsoft.com/office/drawing/2014/main" id="{41635879-550B-467C-8A6D-10D17920C738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8" name="Freeform: Shape 107">
            <a:extLst>
              <a:ext uri="{FF2B5EF4-FFF2-40B4-BE49-F238E27FC236}">
                <a16:creationId xmlns:a16="http://schemas.microsoft.com/office/drawing/2014/main" id="{E4E0BB15-9DE8-49DA-835D-A33C8DE1A982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114">
            <a:extLst>
              <a:ext uri="{FF2B5EF4-FFF2-40B4-BE49-F238E27FC236}">
                <a16:creationId xmlns:a16="http://schemas.microsoft.com/office/drawing/2014/main" id="{6DAD6E04-EA6C-4706-8ACF-193C3945C54A}"/>
              </a:ext>
            </a:extLst>
          </p:cNvPr>
          <p:cNvSpPr txBox="1"/>
          <p:nvPr/>
        </p:nvSpPr>
        <p:spPr>
          <a:xfrm>
            <a:off x="3083677" y="3146196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49F12"/>
                </a:solidFill>
                <a:latin typeface="Tw Cen MT" panose="020B0602020104020603" pitchFamily="34" charset="0"/>
              </a:rPr>
              <a:t>Impact des</a:t>
            </a:r>
          </a:p>
          <a:p>
            <a:pPr algn="ctr"/>
            <a:r>
              <a:rPr lang="en-US" b="1" dirty="0">
                <a:solidFill>
                  <a:srgbClr val="F49F12"/>
                </a:solidFill>
                <a:latin typeface="Tw Cen MT" panose="020B0602020104020603" pitchFamily="34" charset="0"/>
              </a:rPr>
              <a:t>Cyber-Attack</a:t>
            </a:r>
            <a:endParaRPr lang="fr-FR" b="1" dirty="0">
              <a:solidFill>
                <a:srgbClr val="F49F12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C27D2B-39C5-4295-987B-28642A29B1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195" y="614359"/>
            <a:ext cx="5276266" cy="3256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282FD7B-E721-42E6-AA86-DD7CEF54E9B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4041022">
            <a:off x="11108968" y="3150355"/>
            <a:ext cx="768402" cy="8739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C6E6421-0F66-492C-A192-45529D7CB5D5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25654" y="3871346"/>
            <a:ext cx="1194300" cy="1238716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9E8669E5-4795-4FB3-9811-8F2538859E4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21310575">
            <a:off x="3473462" y="1903365"/>
            <a:ext cx="768402" cy="87392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D1FDAB28-675E-49A1-8753-1476526E551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7767CA5-C35D-462B-BC42-56DF9AF12EDA}"/>
              </a:ext>
            </a:extLst>
          </p:cNvPr>
          <p:cNvSpPr/>
          <p:nvPr/>
        </p:nvSpPr>
        <p:spPr>
          <a:xfrm>
            <a:off x="5339864" y="4427818"/>
            <a:ext cx="5061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• 200 000 </a:t>
            </a:r>
            <a:r>
              <a:rPr lang="en-US" sz="1600" dirty="0" err="1">
                <a:latin typeface="Tw Cen MT" panose="020B0602020104020603" pitchFamily="34" charset="0"/>
              </a:rPr>
              <a:t>Cyberattaques</a:t>
            </a:r>
            <a:r>
              <a:rPr lang="en-US" sz="1600" dirty="0">
                <a:latin typeface="Tw Cen MT" panose="020B0602020104020603" pitchFamily="34" charset="0"/>
              </a:rPr>
              <a:t> par jour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9D0532A-71A7-444D-8550-97D4210E6A31}"/>
              </a:ext>
            </a:extLst>
          </p:cNvPr>
          <p:cNvSpPr/>
          <p:nvPr/>
        </p:nvSpPr>
        <p:spPr>
          <a:xfrm>
            <a:off x="5339864" y="4834830"/>
            <a:ext cx="5061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• Un </a:t>
            </a:r>
            <a:r>
              <a:rPr lang="en-US" sz="1600" dirty="0" err="1">
                <a:latin typeface="Tw Cen MT" panose="020B0602020104020603" pitchFamily="34" charset="0"/>
              </a:rPr>
              <a:t>Entreprise</a:t>
            </a:r>
            <a:r>
              <a:rPr lang="en-US" sz="1600" dirty="0">
                <a:latin typeface="Tw Cen MT" panose="020B0602020104020603" pitchFamily="34" charset="0"/>
              </a:rPr>
              <a:t> sur 2 a </a:t>
            </a:r>
            <a:r>
              <a:rPr lang="en-US" sz="1600" dirty="0" err="1">
                <a:latin typeface="Tw Cen MT" panose="020B0602020104020603" pitchFamily="34" charset="0"/>
              </a:rPr>
              <a:t>subi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attaque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47F8D7F-CD74-45E3-9AA8-54377197ED48}"/>
              </a:ext>
            </a:extLst>
          </p:cNvPr>
          <p:cNvSpPr/>
          <p:nvPr/>
        </p:nvSpPr>
        <p:spPr>
          <a:xfrm>
            <a:off x="5351053" y="5241031"/>
            <a:ext cx="5061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• Yahoo a </a:t>
            </a:r>
            <a:r>
              <a:rPr lang="en-US" sz="1600" dirty="0" err="1">
                <a:latin typeface="Tw Cen MT" panose="020B0602020104020603" pitchFamily="34" charset="0"/>
              </a:rPr>
              <a:t>ete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victime</a:t>
            </a:r>
            <a:r>
              <a:rPr lang="en-US" sz="1600" dirty="0">
                <a:latin typeface="Tw Cen MT" panose="020B0602020104020603" pitchFamily="34" charset="0"/>
              </a:rPr>
              <a:t> de </a:t>
            </a:r>
            <a:r>
              <a:rPr lang="en-US" sz="1600" dirty="0" err="1">
                <a:latin typeface="Tw Cen MT" panose="020B0602020104020603" pitchFamily="34" charset="0"/>
              </a:rPr>
              <a:t>fuite</a:t>
            </a:r>
            <a:r>
              <a:rPr lang="en-US" sz="1600" dirty="0">
                <a:latin typeface="Tw Cen MT" panose="020B0602020104020603" pitchFamily="34" charset="0"/>
              </a:rPr>
              <a:t> de </a:t>
            </a:r>
            <a:r>
              <a:rPr lang="en-US" sz="1600" dirty="0" err="1">
                <a:latin typeface="Tw Cen MT" panose="020B0602020104020603" pitchFamily="34" charset="0"/>
              </a:rPr>
              <a:t>donnees</a:t>
            </a:r>
            <a:endParaRPr lang="en-US" sz="1600" dirty="0">
              <a:latin typeface="Tw Cen MT" panose="020B06020201040206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7B0653-AAAF-45D7-AF4E-50B8DA0F4CD5}"/>
              </a:ext>
            </a:extLst>
          </p:cNvPr>
          <p:cNvSpPr/>
          <p:nvPr/>
        </p:nvSpPr>
        <p:spPr>
          <a:xfrm>
            <a:off x="5351053" y="5597448"/>
            <a:ext cx="5061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• </a:t>
            </a:r>
            <a:r>
              <a:rPr lang="en-US" sz="1600" dirty="0" err="1">
                <a:latin typeface="Tw Cen MT" panose="020B0602020104020603" pitchFamily="34" charset="0"/>
              </a:rPr>
              <a:t>Ternit</a:t>
            </a:r>
            <a:r>
              <a:rPr lang="en-US" sz="1600" dirty="0">
                <a:latin typeface="Tw Cen MT" panose="020B0602020104020603" pitchFamily="34" charset="0"/>
              </a:rPr>
              <a:t> la </a:t>
            </a:r>
            <a:r>
              <a:rPr lang="en-US" sz="1600" dirty="0" err="1">
                <a:latin typeface="Tw Cen MT" panose="020B0602020104020603" pitchFamily="34" charset="0"/>
              </a:rPr>
              <a:t>confiance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  <a:r>
              <a:rPr lang="en-US" sz="1600" dirty="0" err="1">
                <a:latin typeface="Tw Cen MT" panose="020B0602020104020603" pitchFamily="34" charset="0"/>
              </a:rPr>
              <a:t>accorde</a:t>
            </a:r>
            <a:r>
              <a:rPr lang="en-US" sz="1600" dirty="0">
                <a:latin typeface="Tw Cen MT" panose="020B0602020104020603" pitchFamily="34" charset="0"/>
              </a:rPr>
              <a:t> a </a:t>
            </a:r>
            <a:r>
              <a:rPr lang="en-US" sz="1600" dirty="0" err="1">
                <a:latin typeface="Tw Cen MT" panose="020B0602020104020603" pitchFamily="34" charset="0"/>
              </a:rPr>
              <a:t>l’entreprise</a:t>
            </a:r>
            <a:r>
              <a:rPr lang="en-US" sz="1600" dirty="0">
                <a:latin typeface="Tw Cen MT" panose="020B0602020104020603" pitchFamily="34" charset="0"/>
              </a:rPr>
              <a:t>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0D93AB-D7FB-4F08-BD05-6F1D73CD98E1}"/>
              </a:ext>
            </a:extLst>
          </p:cNvPr>
          <p:cNvSpPr/>
          <p:nvPr/>
        </p:nvSpPr>
        <p:spPr>
          <a:xfrm>
            <a:off x="5339864" y="5971105"/>
            <a:ext cx="50619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w Cen MT" panose="020B0602020104020603" pitchFamily="34" charset="0"/>
              </a:rPr>
              <a:t>• </a:t>
            </a:r>
            <a:r>
              <a:rPr lang="en-US" sz="1600" dirty="0" err="1">
                <a:latin typeface="Tw Cen MT" panose="020B0602020104020603" pitchFamily="34" charset="0"/>
              </a:rPr>
              <a:t>Cout</a:t>
            </a:r>
            <a:r>
              <a:rPr lang="en-US" sz="1600" dirty="0">
                <a:latin typeface="Tw Cen MT" panose="020B0602020104020603" pitchFamily="34" charset="0"/>
              </a:rPr>
              <a:t> de 9 </a:t>
            </a:r>
            <a:r>
              <a:rPr lang="en-US" sz="1600" dirty="0" err="1">
                <a:latin typeface="Tw Cen MT" panose="020B0602020104020603" pitchFamily="34" charset="0"/>
              </a:rPr>
              <a:t>semaines</a:t>
            </a:r>
            <a:r>
              <a:rPr lang="en-US" sz="1600" dirty="0">
                <a:latin typeface="Tw Cen MT" panose="020B0602020104020603" pitchFamily="34" charset="0"/>
              </a:rPr>
              <a:t> et 773000 euro </a:t>
            </a:r>
          </a:p>
        </p:txBody>
      </p:sp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5" grpId="0"/>
      <p:bldP spid="41" grpId="0"/>
      <p:bldP spid="54" grpId="0"/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589319" cy="6858000"/>
            <a:chOff x="-290920" y="0"/>
            <a:chExt cx="12589319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79191" y="3189606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24433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19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117129" y="3328110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312717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A823A3F2-A279-45AE-A772-C5C57E845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483" y="5289594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44" name="Group 103">
            <a:extLst>
              <a:ext uri="{FF2B5EF4-FFF2-40B4-BE49-F238E27FC236}">
                <a16:creationId xmlns:a16="http://schemas.microsoft.com/office/drawing/2014/main" id="{7682C3C0-A1B3-44ED-A418-833DA39E40FE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45" name="Rectangle: Top Corners Rounded 104">
              <a:extLst>
                <a:ext uri="{FF2B5EF4-FFF2-40B4-BE49-F238E27FC236}">
                  <a16:creationId xmlns:a16="http://schemas.microsoft.com/office/drawing/2014/main" id="{8B4C9BAE-5810-4DA4-ACBE-B8E9C4B6575E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46" name="TextBox 105">
              <a:extLst>
                <a:ext uri="{FF2B5EF4-FFF2-40B4-BE49-F238E27FC236}">
                  <a16:creationId xmlns:a16="http://schemas.microsoft.com/office/drawing/2014/main" id="{321A3B34-B534-4FA2-8A29-2F77848C65D5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Les </a:t>
              </a:r>
              <a:r>
                <a:rPr lang="en-US" sz="2000" b="1" dirty="0" err="1">
                  <a:solidFill>
                    <a:srgbClr val="E6E7E9"/>
                  </a:solidFill>
                  <a:latin typeface="Tw Cen MT" panose="020B0602020104020603" pitchFamily="34" charset="0"/>
                </a:rPr>
                <a:t>Enjeux</a:t>
              </a:r>
              <a:endParaRPr lang="en-US" sz="2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7" name="TextBox 106">
              <a:extLst>
                <a:ext uri="{FF2B5EF4-FFF2-40B4-BE49-F238E27FC236}">
                  <a16:creationId xmlns:a16="http://schemas.microsoft.com/office/drawing/2014/main" id="{41635879-550B-467C-8A6D-10D17920C738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8" name="Freeform: Shape 107">
            <a:extLst>
              <a:ext uri="{FF2B5EF4-FFF2-40B4-BE49-F238E27FC236}">
                <a16:creationId xmlns:a16="http://schemas.microsoft.com/office/drawing/2014/main" id="{E4E0BB15-9DE8-49DA-835D-A33C8DE1A982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114">
            <a:extLst>
              <a:ext uri="{FF2B5EF4-FFF2-40B4-BE49-F238E27FC236}">
                <a16:creationId xmlns:a16="http://schemas.microsoft.com/office/drawing/2014/main" id="{6DAD6E04-EA6C-4706-8ACF-193C3945C54A}"/>
              </a:ext>
            </a:extLst>
          </p:cNvPr>
          <p:cNvSpPr txBox="1"/>
          <p:nvPr/>
        </p:nvSpPr>
        <p:spPr>
          <a:xfrm>
            <a:off x="3083677" y="3146196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F49F12"/>
                </a:solidFill>
                <a:latin typeface="Tw Cen MT" panose="020B0602020104020603" pitchFamily="34" charset="0"/>
              </a:rPr>
              <a:t>Quelque</a:t>
            </a:r>
            <a:r>
              <a:rPr lang="en-US" b="1" dirty="0">
                <a:solidFill>
                  <a:srgbClr val="F49F12"/>
                </a:solidFill>
                <a:latin typeface="Tw Cen MT" panose="020B0602020104020603" pitchFamily="34" charset="0"/>
              </a:rPr>
              <a:t> type de malwares</a:t>
            </a:r>
            <a:endParaRPr lang="fr-FR" b="1" dirty="0">
              <a:solidFill>
                <a:srgbClr val="F49F12"/>
              </a:solidFill>
              <a:latin typeface="Tw Cen MT" panose="020B06020201040206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282FD7B-E721-42E6-AA86-DD7CEF54E9B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4041022">
            <a:off x="11108968" y="3150355"/>
            <a:ext cx="768402" cy="8739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C6E6421-0F66-492C-A192-45529D7CB5D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225654" y="3871346"/>
            <a:ext cx="1194300" cy="1238716"/>
          </a:xfrm>
          <a:prstGeom prst="rect">
            <a:avLst/>
          </a:prstGeom>
        </p:spPr>
      </p:pic>
      <p:pic>
        <p:nvPicPr>
          <p:cNvPr id="87" name="Image 86">
            <a:extLst>
              <a:ext uri="{FF2B5EF4-FFF2-40B4-BE49-F238E27FC236}">
                <a16:creationId xmlns:a16="http://schemas.microsoft.com/office/drawing/2014/main" id="{9E8669E5-4795-4FB3-9811-8F2538859E4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21310575">
            <a:off x="3473462" y="1903365"/>
            <a:ext cx="768402" cy="87392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157A840-1E62-48A2-B36F-12CF12A0E324}"/>
              </a:ext>
            </a:extLst>
          </p:cNvPr>
          <p:cNvSpPr/>
          <p:nvPr/>
        </p:nvSpPr>
        <p:spPr>
          <a:xfrm>
            <a:off x="5158147" y="1062081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rgbClr val="F49F12"/>
                </a:solidFill>
                <a:latin typeface="Tw Cen MT" panose="020B0602020104020603" pitchFamily="34" charset="0"/>
              </a:rPr>
              <a:t>LES MALWARES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FADBED-9DC7-4749-885E-C85ACC68C2BE}"/>
              </a:ext>
            </a:extLst>
          </p:cNvPr>
          <p:cNvSpPr/>
          <p:nvPr/>
        </p:nvSpPr>
        <p:spPr>
          <a:xfrm>
            <a:off x="5052946" y="2045469"/>
            <a:ext cx="5025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0"/>
              </a:rPr>
              <a:t>Spywares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Les </a:t>
            </a:r>
            <a:r>
              <a:rPr lang="en-US" sz="2400" dirty="0" err="1">
                <a:latin typeface="Tw Cen MT" panose="020B0602020104020603" pitchFamily="34" charset="0"/>
              </a:rPr>
              <a:t>Keyloggeurs</a:t>
            </a:r>
            <a:endParaRPr lang="en-US" sz="2400" dirty="0">
              <a:latin typeface="Tw Cen MT" panose="020B0602020104020603" pitchFamily="34" charset="0"/>
            </a:endParaRPr>
          </a:p>
          <a:p>
            <a:r>
              <a:rPr lang="en-US" sz="2400" dirty="0">
                <a:latin typeface="Tw Cen MT" panose="020B0602020104020603" pitchFamily="34" charset="0"/>
              </a:rPr>
              <a:t>Les </a:t>
            </a:r>
            <a:r>
              <a:rPr lang="en-US" sz="2400" dirty="0" err="1">
                <a:latin typeface="Tw Cen MT" panose="020B0602020104020603" pitchFamily="34" charset="0"/>
              </a:rPr>
              <a:t>chevals</a:t>
            </a:r>
            <a:r>
              <a:rPr lang="en-US" sz="2400" dirty="0">
                <a:latin typeface="Tw Cen MT" panose="020B0602020104020603" pitchFamily="34" charset="0"/>
              </a:rPr>
              <a:t> de </a:t>
            </a:r>
            <a:r>
              <a:rPr lang="en-US" sz="2400" dirty="0" err="1">
                <a:latin typeface="Tw Cen MT" panose="020B0602020104020603" pitchFamily="34" charset="0"/>
              </a:rPr>
              <a:t>Troie</a:t>
            </a:r>
            <a:endParaRPr lang="en-US" sz="2400" dirty="0">
              <a:latin typeface="Tw Cen MT" panose="020B0602020104020603" pitchFamily="34" charset="0"/>
            </a:endParaRPr>
          </a:p>
          <a:p>
            <a:r>
              <a:rPr lang="en-US" sz="2400" dirty="0">
                <a:latin typeface="Tw Cen MT" panose="020B0602020104020603" pitchFamily="34" charset="0"/>
              </a:rPr>
              <a:t>Les Ransomwares 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DA6625-D787-4137-85D7-E0DD5D451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08" y="3800516"/>
            <a:ext cx="2714649" cy="16834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2FF09E4-53F9-45B1-826C-4BFC2163C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791" y="4147198"/>
            <a:ext cx="2687310" cy="1910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E5096A35-85BF-4B19-8D78-78062E3234C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08324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81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711255" cy="6858000"/>
            <a:chOff x="-290920" y="0"/>
            <a:chExt cx="12711255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1101127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4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4433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19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328110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312720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572502" y="3146196"/>
            <a:ext cx="1591582" cy="617162"/>
            <a:chOff x="3977674" y="3837442"/>
            <a:chExt cx="1591582" cy="617162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51" name="Image 50">
            <a:extLst>
              <a:ext uri="{FF2B5EF4-FFF2-40B4-BE49-F238E27FC236}">
                <a16:creationId xmlns:a16="http://schemas.microsoft.com/office/drawing/2014/main" id="{0A5A70B3-69E2-486D-9FB6-466DCD4A1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271" y="5239559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58" name="Group 103">
            <a:extLst>
              <a:ext uri="{FF2B5EF4-FFF2-40B4-BE49-F238E27FC236}">
                <a16:creationId xmlns:a16="http://schemas.microsoft.com/office/drawing/2014/main" id="{49A93844-A9A1-4250-B051-BD4A58F86F1F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59" name="Rectangle: Top Corners Rounded 104">
              <a:extLst>
                <a:ext uri="{FF2B5EF4-FFF2-40B4-BE49-F238E27FC236}">
                  <a16:creationId xmlns:a16="http://schemas.microsoft.com/office/drawing/2014/main" id="{5C0D2E5E-CBB0-4B65-BCC5-FE63FBF4A665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4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60" name="TextBox 105">
              <a:extLst>
                <a:ext uri="{FF2B5EF4-FFF2-40B4-BE49-F238E27FC236}">
                  <a16:creationId xmlns:a16="http://schemas.microsoft.com/office/drawing/2014/main" id="{3DC12531-BD39-40EC-9E63-B5840B35A305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Les solutions</a:t>
              </a:r>
            </a:p>
          </p:txBody>
        </p:sp>
        <p:sp>
          <p:nvSpPr>
            <p:cNvPr id="61" name="TextBox 106">
              <a:extLst>
                <a:ext uri="{FF2B5EF4-FFF2-40B4-BE49-F238E27FC236}">
                  <a16:creationId xmlns:a16="http://schemas.microsoft.com/office/drawing/2014/main" id="{46A908EB-530F-4AC2-A5C7-35F2520E9C36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2" name="Freeform: Shape 107">
            <a:extLst>
              <a:ext uri="{FF2B5EF4-FFF2-40B4-BE49-F238E27FC236}">
                <a16:creationId xmlns:a16="http://schemas.microsoft.com/office/drawing/2014/main" id="{A82C6EEF-16D1-465C-B322-92FADCB239A5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114">
            <a:extLst>
              <a:ext uri="{FF2B5EF4-FFF2-40B4-BE49-F238E27FC236}">
                <a16:creationId xmlns:a16="http://schemas.microsoft.com/office/drawing/2014/main" id="{FDC3F175-79FC-4121-BF8C-AEBEA5F30003}"/>
              </a:ext>
            </a:extLst>
          </p:cNvPr>
          <p:cNvSpPr txBox="1"/>
          <p:nvPr/>
        </p:nvSpPr>
        <p:spPr>
          <a:xfrm>
            <a:off x="3083677" y="3146196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E41819"/>
                </a:solidFill>
                <a:latin typeface="Tw Cen MT" panose="020B0602020104020603" pitchFamily="34" charset="0"/>
              </a:rPr>
              <a:t>L’Approche</a:t>
            </a:r>
            <a:r>
              <a:rPr lang="en-US" b="1" dirty="0">
                <a:solidFill>
                  <a:srgbClr val="E41819"/>
                </a:solidFill>
                <a:latin typeface="Tw Cen MT" panose="020B0602020104020603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E41819"/>
                </a:solidFill>
                <a:latin typeface="Tw Cen MT" panose="020B0602020104020603" pitchFamily="34" charset="0"/>
              </a:rPr>
              <a:t>Classique</a:t>
            </a:r>
            <a:endParaRPr lang="fr-FR" b="1" dirty="0">
              <a:solidFill>
                <a:srgbClr val="E41819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E583E0-8B75-45F8-ACDB-F02994BCB4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56" y="1717201"/>
            <a:ext cx="1071159" cy="11081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491D5B-FCFC-4292-B580-B257682936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71909" y="3855305"/>
            <a:ext cx="1478047" cy="1473281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45AE0603-B478-4D91-A7D0-01B22760D5C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42114" y="3097523"/>
            <a:ext cx="818381" cy="71611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7374EFE-EAED-49C7-9E53-3755942E338E}"/>
              </a:ext>
            </a:extLst>
          </p:cNvPr>
          <p:cNvSpPr/>
          <p:nvPr/>
        </p:nvSpPr>
        <p:spPr>
          <a:xfrm>
            <a:off x="5016207" y="1083191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E41819"/>
                </a:solidFill>
                <a:latin typeface="Tw Cen MT" panose="020B0602020104020603" pitchFamily="34" charset="0"/>
              </a:rPr>
              <a:t>LES ANTIVIRUS</a:t>
            </a:r>
            <a:endParaRPr lang="fr-FR" sz="3200" b="1" dirty="0">
              <a:solidFill>
                <a:srgbClr val="E41819"/>
              </a:solidFill>
              <a:latin typeface="Tw Cen MT" panose="020B06020201040206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660172F-B7D3-4116-9BBA-85B5F08821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8" t="-4283" r="30864" b="785"/>
          <a:stretch/>
        </p:blipFill>
        <p:spPr>
          <a:xfrm>
            <a:off x="5374521" y="1872605"/>
            <a:ext cx="1564514" cy="2095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579782-67AA-437A-BDA7-D6A986847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074" y="1872605"/>
            <a:ext cx="2334736" cy="2334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C20112D-0CC1-486D-BFE0-096C2D3C8B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739"/>
          <a:stretch/>
        </p:blipFill>
        <p:spPr>
          <a:xfrm>
            <a:off x="5490158" y="4530980"/>
            <a:ext cx="1448877" cy="1981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8B87594-32CA-4760-8FED-8D222047A4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920" y="4530980"/>
            <a:ext cx="1542640" cy="1814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C5A333E8-214C-4AC1-BBC0-6DD282C31AD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711255" cy="6858000"/>
            <a:chOff x="-290920" y="0"/>
            <a:chExt cx="12711255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1101127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4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4433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19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328110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312720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60A9D1F-EDAE-418D-A3C8-F8109A2B052A}"/>
              </a:ext>
            </a:extLst>
          </p:cNvPr>
          <p:cNvGrpSpPr/>
          <p:nvPr/>
        </p:nvGrpSpPr>
        <p:grpSpPr>
          <a:xfrm>
            <a:off x="5572502" y="3146196"/>
            <a:ext cx="1591582" cy="617162"/>
            <a:chOff x="3977674" y="3837442"/>
            <a:chExt cx="1591582" cy="617162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1705BAF-DCDA-4FDC-8DA1-1FBA870AE5C8}"/>
                </a:ext>
              </a:extLst>
            </p:cNvPr>
            <p:cNvSpPr txBox="1"/>
            <p:nvPr/>
          </p:nvSpPr>
          <p:spPr>
            <a:xfrm>
              <a:off x="3977674" y="3837442"/>
              <a:ext cx="1591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b="1" dirty="0">
                <a:solidFill>
                  <a:srgbClr val="52CBBE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D17202-B0A7-4912-9A5D-8F55518824B3}"/>
                </a:ext>
              </a:extLst>
            </p:cNvPr>
            <p:cNvSpPr txBox="1"/>
            <p:nvPr/>
          </p:nvSpPr>
          <p:spPr>
            <a:xfrm>
              <a:off x="3977674" y="4146827"/>
              <a:ext cx="1591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4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51" name="Image 50">
            <a:extLst>
              <a:ext uri="{FF2B5EF4-FFF2-40B4-BE49-F238E27FC236}">
                <a16:creationId xmlns:a16="http://schemas.microsoft.com/office/drawing/2014/main" id="{0A5A70B3-69E2-486D-9FB6-466DCD4A1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271" y="5239559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58" name="Group 103">
            <a:extLst>
              <a:ext uri="{FF2B5EF4-FFF2-40B4-BE49-F238E27FC236}">
                <a16:creationId xmlns:a16="http://schemas.microsoft.com/office/drawing/2014/main" id="{49A93844-A9A1-4250-B051-BD4A58F86F1F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59" name="Rectangle: Top Corners Rounded 104">
              <a:extLst>
                <a:ext uri="{FF2B5EF4-FFF2-40B4-BE49-F238E27FC236}">
                  <a16:creationId xmlns:a16="http://schemas.microsoft.com/office/drawing/2014/main" id="{5C0D2E5E-CBB0-4B65-BCC5-FE63FBF4A665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4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60" name="TextBox 105">
              <a:extLst>
                <a:ext uri="{FF2B5EF4-FFF2-40B4-BE49-F238E27FC236}">
                  <a16:creationId xmlns:a16="http://schemas.microsoft.com/office/drawing/2014/main" id="{3DC12531-BD39-40EC-9E63-B5840B35A305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Les solutions</a:t>
              </a:r>
            </a:p>
          </p:txBody>
        </p:sp>
        <p:sp>
          <p:nvSpPr>
            <p:cNvPr id="61" name="TextBox 106">
              <a:extLst>
                <a:ext uri="{FF2B5EF4-FFF2-40B4-BE49-F238E27FC236}">
                  <a16:creationId xmlns:a16="http://schemas.microsoft.com/office/drawing/2014/main" id="{46A908EB-530F-4AC2-A5C7-35F2520E9C36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2" name="Freeform: Shape 107">
            <a:extLst>
              <a:ext uri="{FF2B5EF4-FFF2-40B4-BE49-F238E27FC236}">
                <a16:creationId xmlns:a16="http://schemas.microsoft.com/office/drawing/2014/main" id="{A82C6EEF-16D1-465C-B322-92FADCB239A5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114">
            <a:extLst>
              <a:ext uri="{FF2B5EF4-FFF2-40B4-BE49-F238E27FC236}">
                <a16:creationId xmlns:a16="http://schemas.microsoft.com/office/drawing/2014/main" id="{FDC3F175-79FC-4121-BF8C-AEBEA5F30003}"/>
              </a:ext>
            </a:extLst>
          </p:cNvPr>
          <p:cNvSpPr txBox="1"/>
          <p:nvPr/>
        </p:nvSpPr>
        <p:spPr>
          <a:xfrm>
            <a:off x="3083677" y="3146196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E41819"/>
                </a:solidFill>
                <a:latin typeface="Tw Cen MT" panose="020B0602020104020603" pitchFamily="34" charset="0"/>
              </a:rPr>
              <a:t>L’Approche</a:t>
            </a:r>
            <a:r>
              <a:rPr lang="en-US" b="1" dirty="0">
                <a:solidFill>
                  <a:srgbClr val="E41819"/>
                </a:solidFill>
                <a:latin typeface="Tw Cen MT" panose="020B0602020104020603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E41819"/>
                </a:solidFill>
                <a:latin typeface="Tw Cen MT" panose="020B0602020104020603" pitchFamily="34" charset="0"/>
              </a:rPr>
              <a:t>Classique</a:t>
            </a:r>
            <a:endParaRPr lang="fr-FR" b="1" dirty="0">
              <a:solidFill>
                <a:srgbClr val="E41819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E583E0-8B75-45F8-ACDB-F02994BCB4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56" y="1717201"/>
            <a:ext cx="1071159" cy="11081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491D5B-FCFC-4292-B580-B257682936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71909" y="3855305"/>
            <a:ext cx="1478047" cy="1473281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45AE0603-B478-4D91-A7D0-01B22760D5C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42114" y="3097523"/>
            <a:ext cx="818381" cy="71611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7374EFE-EAED-49C7-9E53-3755942E338E}"/>
              </a:ext>
            </a:extLst>
          </p:cNvPr>
          <p:cNvSpPr/>
          <p:nvPr/>
        </p:nvSpPr>
        <p:spPr>
          <a:xfrm>
            <a:off x="5029502" y="1580216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rgbClr val="E41819"/>
                </a:solidFill>
                <a:latin typeface="Tw Cen MT" panose="020B0602020104020603" pitchFamily="34" charset="0"/>
              </a:rPr>
              <a:t>LES SANDBOX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409527-3C36-4656-A3EA-E043639D0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008" y="2364642"/>
            <a:ext cx="4048125" cy="2981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D063D32B-9833-4FBE-91B5-204E9CB988B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8738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/>
      <p:bldP spid="6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711255" cy="6858000"/>
            <a:chOff x="-290920" y="0"/>
            <a:chExt cx="12711255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1101127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E4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244334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319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9117129" y="3328110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312720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0A5A70B3-69E2-486D-9FB6-466DCD4A1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271" y="5239559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58" name="Group 103">
            <a:extLst>
              <a:ext uri="{FF2B5EF4-FFF2-40B4-BE49-F238E27FC236}">
                <a16:creationId xmlns:a16="http://schemas.microsoft.com/office/drawing/2014/main" id="{49A93844-A9A1-4250-B051-BD4A58F86F1F}"/>
              </a:ext>
            </a:extLst>
          </p:cNvPr>
          <p:cNvGrpSpPr/>
          <p:nvPr/>
        </p:nvGrpSpPr>
        <p:grpSpPr>
          <a:xfrm>
            <a:off x="2982416" y="1491437"/>
            <a:ext cx="1805441" cy="1894017"/>
            <a:chOff x="1387588" y="2182683"/>
            <a:chExt cx="1805441" cy="1894017"/>
          </a:xfrm>
        </p:grpSpPr>
        <p:sp>
          <p:nvSpPr>
            <p:cNvPr id="59" name="Rectangle: Top Corners Rounded 104">
              <a:extLst>
                <a:ext uri="{FF2B5EF4-FFF2-40B4-BE49-F238E27FC236}">
                  <a16:creationId xmlns:a16="http://schemas.microsoft.com/office/drawing/2014/main" id="{5C0D2E5E-CBB0-4B65-BCC5-FE63FBF4A665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418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60" name="TextBox 105">
              <a:extLst>
                <a:ext uri="{FF2B5EF4-FFF2-40B4-BE49-F238E27FC236}">
                  <a16:creationId xmlns:a16="http://schemas.microsoft.com/office/drawing/2014/main" id="{3DC12531-BD39-40EC-9E63-B5840B35A305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Les solutions</a:t>
              </a:r>
            </a:p>
          </p:txBody>
        </p:sp>
        <p:sp>
          <p:nvSpPr>
            <p:cNvPr id="61" name="TextBox 106">
              <a:extLst>
                <a:ext uri="{FF2B5EF4-FFF2-40B4-BE49-F238E27FC236}">
                  <a16:creationId xmlns:a16="http://schemas.microsoft.com/office/drawing/2014/main" id="{46A908EB-530F-4AC2-A5C7-35F2520E9C36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2" name="Freeform: Shape 107">
            <a:extLst>
              <a:ext uri="{FF2B5EF4-FFF2-40B4-BE49-F238E27FC236}">
                <a16:creationId xmlns:a16="http://schemas.microsoft.com/office/drawing/2014/main" id="{A82C6EEF-16D1-465C-B322-92FADCB239A5}"/>
              </a:ext>
            </a:extLst>
          </p:cNvPr>
          <p:cNvSpPr/>
          <p:nvPr/>
        </p:nvSpPr>
        <p:spPr>
          <a:xfrm flipV="1">
            <a:off x="3089346" y="245200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114">
            <a:extLst>
              <a:ext uri="{FF2B5EF4-FFF2-40B4-BE49-F238E27FC236}">
                <a16:creationId xmlns:a16="http://schemas.microsoft.com/office/drawing/2014/main" id="{FDC3F175-79FC-4121-BF8C-AEBEA5F30003}"/>
              </a:ext>
            </a:extLst>
          </p:cNvPr>
          <p:cNvSpPr txBox="1"/>
          <p:nvPr/>
        </p:nvSpPr>
        <p:spPr>
          <a:xfrm>
            <a:off x="3083677" y="3146196"/>
            <a:ext cx="15915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E41819"/>
                </a:solidFill>
                <a:latin typeface="Tw Cen MT" panose="020B0602020104020603" pitchFamily="34" charset="0"/>
              </a:rPr>
              <a:t>Inconvenients</a:t>
            </a:r>
            <a:endParaRPr lang="en-US" b="1" dirty="0">
              <a:solidFill>
                <a:srgbClr val="E41819"/>
              </a:solidFill>
              <a:latin typeface="Tw Cen MT" panose="020B0602020104020603" pitchFamily="34" charset="0"/>
            </a:endParaRPr>
          </a:p>
          <a:p>
            <a:pPr algn="ctr"/>
            <a:r>
              <a:rPr lang="en-US" b="1" dirty="0">
                <a:solidFill>
                  <a:srgbClr val="E41819"/>
                </a:solidFill>
                <a:latin typeface="Tw Cen MT" panose="020B0602020104020603" pitchFamily="34" charset="0"/>
              </a:rPr>
              <a:t>De </a:t>
            </a:r>
            <a:r>
              <a:rPr lang="en-US" b="1" dirty="0" err="1">
                <a:solidFill>
                  <a:srgbClr val="E41819"/>
                </a:solidFill>
                <a:latin typeface="Tw Cen MT" panose="020B0602020104020603" pitchFamily="34" charset="0"/>
              </a:rPr>
              <a:t>ces</a:t>
            </a:r>
            <a:r>
              <a:rPr lang="en-US" b="1" dirty="0">
                <a:solidFill>
                  <a:srgbClr val="E41819"/>
                </a:solidFill>
                <a:latin typeface="Tw Cen MT" panose="020B0602020104020603" pitchFamily="34" charset="0"/>
              </a:rPr>
              <a:t> </a:t>
            </a:r>
          </a:p>
          <a:p>
            <a:pPr algn="ctr"/>
            <a:r>
              <a:rPr lang="en-US" b="1" dirty="0">
                <a:solidFill>
                  <a:srgbClr val="E41819"/>
                </a:solidFill>
                <a:latin typeface="Tw Cen MT" panose="020B0602020104020603" pitchFamily="34" charset="0"/>
              </a:rPr>
              <a:t>Solutions</a:t>
            </a:r>
            <a:endParaRPr lang="fr-FR" b="1" dirty="0">
              <a:solidFill>
                <a:srgbClr val="E41819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E583E0-8B75-45F8-ACDB-F02994BCB44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49556" y="1717201"/>
            <a:ext cx="1071159" cy="11081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8491D5B-FCFC-4292-B580-B2576829366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071909" y="3855305"/>
            <a:ext cx="1478047" cy="1473281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45AE0603-B478-4D91-A7D0-01B22760D5C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542114" y="3097523"/>
            <a:ext cx="818381" cy="71611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7374EFE-EAED-49C7-9E53-3755942E338E}"/>
              </a:ext>
            </a:extLst>
          </p:cNvPr>
          <p:cNvSpPr/>
          <p:nvPr/>
        </p:nvSpPr>
        <p:spPr>
          <a:xfrm>
            <a:off x="5029502" y="1580216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E41819"/>
                </a:solidFill>
                <a:latin typeface="Tw Cen MT" panose="020B0602020104020603" pitchFamily="34" charset="0"/>
              </a:rPr>
              <a:t>LES INCONVENIENTS</a:t>
            </a:r>
            <a:endParaRPr lang="fr-FR" sz="3200" b="1" dirty="0">
              <a:solidFill>
                <a:srgbClr val="E41819"/>
              </a:solidFill>
              <a:latin typeface="Tw Cen MT" panose="020B06020201040206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3374A2-DD92-4300-B1FB-73E6F0C5A39A}"/>
              </a:ext>
            </a:extLst>
          </p:cNvPr>
          <p:cNvSpPr/>
          <p:nvPr/>
        </p:nvSpPr>
        <p:spPr>
          <a:xfrm>
            <a:off x="5067664" y="3022285"/>
            <a:ext cx="50257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w Cen MT" panose="020B0602020104020603" pitchFamily="34" charset="0"/>
              </a:rPr>
              <a:t>Les signatures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3 millions de malwares/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jours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  <a:p>
            <a:r>
              <a:rPr lang="en-US" sz="2400" dirty="0">
                <a:latin typeface="Tw Cen MT" panose="020B0602020104020603" pitchFamily="34" charset="0"/>
              </a:rPr>
              <a:t>Les Sandbox</a:t>
            </a:r>
          </a:p>
          <a:p>
            <a:r>
              <a:rPr lang="en-US" sz="2400" dirty="0">
                <a:latin typeface="Tw Cen MT" panose="020B0602020104020603" pitchFamily="34" charset="0"/>
              </a:rPr>
              <a:t>	</a:t>
            </a: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0"/>
              </a:rPr>
              <a:t>Execution trop </a:t>
            </a:r>
            <a:r>
              <a:rPr lang="en-US" sz="2400" dirty="0" err="1">
                <a:solidFill>
                  <a:srgbClr val="FF0000"/>
                </a:solidFill>
                <a:latin typeface="Tw Cen MT" panose="020B0602020104020603" pitchFamily="34" charset="0"/>
              </a:rPr>
              <a:t>lente</a:t>
            </a:r>
            <a:endParaRPr lang="en-US" sz="2400" dirty="0">
              <a:solidFill>
                <a:srgbClr val="FF0000"/>
              </a:solidFill>
              <a:latin typeface="Tw Cen MT" panose="020B0602020104020603" pitchFamily="34" charset="0"/>
            </a:endParaRP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246BBEC2-1E59-405F-92B5-4B9372BE22D4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4786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9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665642" cy="6858000"/>
            <a:chOff x="-290920" y="0"/>
            <a:chExt cx="12665642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1055514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2443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328111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312721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B1F56FC5-F002-4C2D-A73E-39B657FCA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09" y="5239557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7E4F0A8-0A58-4723-A40A-3EB3B70566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33" y="719476"/>
            <a:ext cx="4933333" cy="54190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5EAFD66-2D30-4A05-AF3C-3DE93931B58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665642" cy="6858000"/>
            <a:chOff x="-290920" y="0"/>
            <a:chExt cx="12665642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1055514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2443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328111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312721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B1F56FC5-F002-4C2D-A73E-39B657FCA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09" y="5239557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25" name="Group 103">
            <a:extLst>
              <a:ext uri="{FF2B5EF4-FFF2-40B4-BE49-F238E27FC236}">
                <a16:creationId xmlns:a16="http://schemas.microsoft.com/office/drawing/2014/main" id="{207F0345-8464-4725-906E-9E0FDA216E7A}"/>
              </a:ext>
            </a:extLst>
          </p:cNvPr>
          <p:cNvGrpSpPr/>
          <p:nvPr/>
        </p:nvGrpSpPr>
        <p:grpSpPr>
          <a:xfrm>
            <a:off x="1875532" y="1663777"/>
            <a:ext cx="1805441" cy="1894017"/>
            <a:chOff x="1387588" y="2182683"/>
            <a:chExt cx="1805441" cy="1894017"/>
          </a:xfrm>
        </p:grpSpPr>
        <p:sp>
          <p:nvSpPr>
            <p:cNvPr id="26" name="Rectangle: Top Corners Rounded 104">
              <a:extLst>
                <a:ext uri="{FF2B5EF4-FFF2-40B4-BE49-F238E27FC236}">
                  <a16:creationId xmlns:a16="http://schemas.microsoft.com/office/drawing/2014/main" id="{FE138A3E-0CCA-4271-B013-AB16DDBAB760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27" name="TextBox 105">
              <a:extLst>
                <a:ext uri="{FF2B5EF4-FFF2-40B4-BE49-F238E27FC236}">
                  <a16:creationId xmlns:a16="http://schemas.microsoft.com/office/drawing/2014/main" id="{DB282246-8DB3-408B-A480-E07546D4E85E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sp>
          <p:nvSpPr>
            <p:cNvPr id="28" name="TextBox 106">
              <a:extLst>
                <a:ext uri="{FF2B5EF4-FFF2-40B4-BE49-F238E27FC236}">
                  <a16:creationId xmlns:a16="http://schemas.microsoft.com/office/drawing/2014/main" id="{9604C94C-7399-44EC-89B2-8EF0476F01BC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9" name="Freeform: Shape 107">
            <a:extLst>
              <a:ext uri="{FF2B5EF4-FFF2-40B4-BE49-F238E27FC236}">
                <a16:creationId xmlns:a16="http://schemas.microsoft.com/office/drawing/2014/main" id="{1918B380-89C6-42D0-B67E-DA4AE0F59E78}"/>
              </a:ext>
            </a:extLst>
          </p:cNvPr>
          <p:cNvSpPr/>
          <p:nvPr/>
        </p:nvSpPr>
        <p:spPr>
          <a:xfrm flipV="1">
            <a:off x="1982462" y="2624344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14">
            <a:extLst>
              <a:ext uri="{FF2B5EF4-FFF2-40B4-BE49-F238E27FC236}">
                <a16:creationId xmlns:a16="http://schemas.microsoft.com/office/drawing/2014/main" id="{ACFD5689-BA80-481E-B873-291A303714C5}"/>
              </a:ext>
            </a:extLst>
          </p:cNvPr>
          <p:cNvSpPr txBox="1"/>
          <p:nvPr/>
        </p:nvSpPr>
        <p:spPr>
          <a:xfrm>
            <a:off x="1976793" y="3318536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Machine</a:t>
            </a:r>
          </a:p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Learning</a:t>
            </a:r>
            <a:endParaRPr lang="fr-FR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33" name="Picture 63">
            <a:extLst>
              <a:ext uri="{FF2B5EF4-FFF2-40B4-BE49-F238E27FC236}">
                <a16:creationId xmlns:a16="http://schemas.microsoft.com/office/drawing/2014/main" id="{4FEA1BD3-3082-4123-9875-7D6C00B9A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269" y="2080186"/>
            <a:ext cx="530600" cy="5306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F912789-80F6-44A8-9B7C-7E15119BC3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23" y="4024756"/>
            <a:ext cx="1168401" cy="123871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404933F-5C15-45B2-A80E-128F41BD0ADD}"/>
              </a:ext>
            </a:extLst>
          </p:cNvPr>
          <p:cNvSpPr/>
          <p:nvPr/>
        </p:nvSpPr>
        <p:spPr>
          <a:xfrm>
            <a:off x="4188352" y="888633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E81"/>
                </a:solidFill>
                <a:latin typeface="Tw Cen MT" panose="020B0602020104020603" pitchFamily="34" charset="0"/>
              </a:rPr>
              <a:t>COMMENT </a:t>
            </a:r>
            <a:r>
              <a:rPr lang="fr-FR" sz="3200" b="1" dirty="0">
                <a:solidFill>
                  <a:srgbClr val="007E81"/>
                </a:solidFill>
                <a:latin typeface="Tw Cen MT" panose="020B0602020104020603" pitchFamily="34" charset="0"/>
              </a:rPr>
              <a:t>ÇA MARCHE</a:t>
            </a:r>
            <a:r>
              <a:rPr lang="en-US" sz="3200" b="1" dirty="0">
                <a:solidFill>
                  <a:srgbClr val="007E81"/>
                </a:solidFill>
                <a:latin typeface="Tw Cen MT" panose="020B0602020104020603" pitchFamily="34" charset="0"/>
              </a:rPr>
              <a:t> ?</a:t>
            </a:r>
            <a:endParaRPr lang="fr-FR" sz="3200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9F579A7-A3C1-4967-A4F6-2670B1F08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719" y="5875363"/>
            <a:ext cx="960684" cy="866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A0A4B38-3D5A-451D-8C7C-5A132E582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25" y="2646986"/>
            <a:ext cx="986529" cy="866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F36BB67-5910-4DC0-960C-537B85ED8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538" y="1690894"/>
            <a:ext cx="1218191" cy="777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EAFC8C5-66A0-47E3-99B5-962B05917141}"/>
              </a:ext>
            </a:extLst>
          </p:cNvPr>
          <p:cNvCxnSpPr>
            <a:cxnSpLocks/>
          </p:cNvCxnSpPr>
          <p:nvPr/>
        </p:nvCxnSpPr>
        <p:spPr>
          <a:xfrm>
            <a:off x="6572137" y="2237811"/>
            <a:ext cx="0" cy="681830"/>
          </a:xfrm>
          <a:prstGeom prst="straightConnector1">
            <a:avLst/>
          </a:prstGeom>
          <a:ln w="57150">
            <a:solidFill>
              <a:srgbClr val="F49F12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448AA70D-E992-4931-A9F7-B9B6ACDC97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62" y="3635824"/>
            <a:ext cx="1008291" cy="10082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CAC178B-CFF4-4A08-8023-781CF5FB7FB3}"/>
              </a:ext>
            </a:extLst>
          </p:cNvPr>
          <p:cNvCxnSpPr>
            <a:cxnSpLocks/>
          </p:cNvCxnSpPr>
          <p:nvPr/>
        </p:nvCxnSpPr>
        <p:spPr>
          <a:xfrm>
            <a:off x="6548984" y="3286497"/>
            <a:ext cx="20323" cy="542593"/>
          </a:xfrm>
          <a:prstGeom prst="straightConnector1">
            <a:avLst/>
          </a:prstGeom>
          <a:ln w="57150">
            <a:solidFill>
              <a:srgbClr val="007E8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78C99351-FD5D-4208-899F-108F0E4B5E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728" y="4814204"/>
            <a:ext cx="1008291" cy="7058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58DBF47E-9A6B-4C8C-97F1-89108866716B}"/>
              </a:ext>
            </a:extLst>
          </p:cNvPr>
          <p:cNvCxnSpPr>
            <a:cxnSpLocks/>
          </p:cNvCxnSpPr>
          <p:nvPr/>
        </p:nvCxnSpPr>
        <p:spPr>
          <a:xfrm>
            <a:off x="6587907" y="4391647"/>
            <a:ext cx="0" cy="507445"/>
          </a:xfrm>
          <a:prstGeom prst="straightConnector1">
            <a:avLst/>
          </a:prstGeom>
          <a:ln w="57150">
            <a:solidFill>
              <a:srgbClr val="007E8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1B753E31-AFA3-4B4A-865A-544CAB5FDD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53" y="5908557"/>
            <a:ext cx="960684" cy="7836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A9901A4A-AAC8-4CAC-B6A7-0DE9240F45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71" y="5875363"/>
            <a:ext cx="1083652" cy="866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9AA641E-991A-4F8C-BF33-2ED3F302DA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56" y="5908557"/>
            <a:ext cx="1120197" cy="8005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DB1E20BF-0DC6-418D-B07F-CC36D7EB622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367061" y="5540059"/>
            <a:ext cx="0" cy="335304"/>
          </a:xfrm>
          <a:prstGeom prst="straightConnector1">
            <a:avLst/>
          </a:prstGeom>
          <a:ln w="57150">
            <a:solidFill>
              <a:srgbClr val="007E8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FE2D241C-9169-4C64-99C6-3FEAFC91CCD1}"/>
              </a:ext>
            </a:extLst>
          </p:cNvPr>
          <p:cNvCxnSpPr>
            <a:cxnSpLocks/>
          </p:cNvCxnSpPr>
          <p:nvPr/>
        </p:nvCxnSpPr>
        <p:spPr>
          <a:xfrm>
            <a:off x="6923327" y="5558322"/>
            <a:ext cx="441784" cy="350233"/>
          </a:xfrm>
          <a:prstGeom prst="straightConnector1">
            <a:avLst/>
          </a:prstGeom>
          <a:ln w="57150">
            <a:solidFill>
              <a:srgbClr val="007E8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EEF27BA6-9BA5-4A8A-A258-E0FB34A37CEB}"/>
              </a:ext>
            </a:extLst>
          </p:cNvPr>
          <p:cNvCxnSpPr>
            <a:cxnSpLocks/>
          </p:cNvCxnSpPr>
          <p:nvPr/>
        </p:nvCxnSpPr>
        <p:spPr>
          <a:xfrm flipH="1">
            <a:off x="5184147" y="5287275"/>
            <a:ext cx="876340" cy="505568"/>
          </a:xfrm>
          <a:prstGeom prst="straightConnector1">
            <a:avLst/>
          </a:prstGeom>
          <a:ln w="57150">
            <a:solidFill>
              <a:srgbClr val="007E8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3075A6DE-3F89-4EB6-933E-AE1B22C9DD27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7239191" y="5167106"/>
            <a:ext cx="1643364" cy="741451"/>
          </a:xfrm>
          <a:prstGeom prst="straightConnector1">
            <a:avLst/>
          </a:prstGeom>
          <a:ln w="57150">
            <a:solidFill>
              <a:srgbClr val="007E81"/>
            </a:solidFill>
            <a:tailEnd type="triangle"/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 48">
            <a:extLst>
              <a:ext uri="{FF2B5EF4-FFF2-40B4-BE49-F238E27FC236}">
                <a16:creationId xmlns:a16="http://schemas.microsoft.com/office/drawing/2014/main" id="{24F6AB0C-BDDC-493E-BB51-54654246D9EE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03C0713E-FCE1-4902-A9A8-5B79B2B8B3EA}"/>
              </a:ext>
            </a:extLst>
          </p:cNvPr>
          <p:cNvSpPr/>
          <p:nvPr/>
        </p:nvSpPr>
        <p:spPr>
          <a:xfrm>
            <a:off x="4421734" y="1836708"/>
            <a:ext cx="107974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E81"/>
                </a:solidFill>
                <a:latin typeface="Tw Cen MT" panose="020B0602020104020603" pitchFamily="34" charset="0"/>
              </a:rPr>
              <a:t>1. </a:t>
            </a:r>
            <a:r>
              <a:rPr lang="en-US" sz="1600" dirty="0" err="1">
                <a:solidFill>
                  <a:srgbClr val="007E81"/>
                </a:solidFill>
                <a:latin typeface="Tw Cen MT" panose="020B0602020104020603" pitchFamily="34" charset="0"/>
              </a:rPr>
              <a:t>Donnees</a:t>
            </a:r>
            <a:endParaRPr lang="en-US" sz="1600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65F847-61A7-4A05-B8B7-4609F0516D1D}"/>
              </a:ext>
            </a:extLst>
          </p:cNvPr>
          <p:cNvSpPr/>
          <p:nvPr/>
        </p:nvSpPr>
        <p:spPr>
          <a:xfrm>
            <a:off x="4443438" y="2947943"/>
            <a:ext cx="10797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E81"/>
                </a:solidFill>
                <a:latin typeface="Tw Cen MT" panose="020B0602020104020603" pitchFamily="34" charset="0"/>
              </a:rPr>
              <a:t>2. PE Extraction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5BCEBE2-F017-4F47-BFDF-065952266DF9}"/>
              </a:ext>
            </a:extLst>
          </p:cNvPr>
          <p:cNvSpPr/>
          <p:nvPr/>
        </p:nvSpPr>
        <p:spPr>
          <a:xfrm>
            <a:off x="4429681" y="3924722"/>
            <a:ext cx="15003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E81"/>
                </a:solidFill>
                <a:latin typeface="Tw Cen MT" panose="020B0602020104020603" pitchFamily="34" charset="0"/>
              </a:rPr>
              <a:t>3. Features Engineering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52D3F3-34C8-4D4E-9775-60D161E7605A}"/>
              </a:ext>
            </a:extLst>
          </p:cNvPr>
          <p:cNvSpPr/>
          <p:nvPr/>
        </p:nvSpPr>
        <p:spPr>
          <a:xfrm>
            <a:off x="4432993" y="4890588"/>
            <a:ext cx="11082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E81"/>
                </a:solidFill>
                <a:latin typeface="Tw Cen MT" panose="020B0602020104020603" pitchFamily="34" charset="0"/>
              </a:rPr>
              <a:t>4. Features</a:t>
            </a:r>
          </a:p>
          <a:p>
            <a:r>
              <a:rPr lang="en-US" sz="1600" dirty="0">
                <a:solidFill>
                  <a:srgbClr val="007E81"/>
                </a:solidFill>
                <a:latin typeface="Tw Cen MT" panose="020B0602020104020603" pitchFamily="34" charset="0"/>
              </a:rPr>
              <a:t>Selection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04FD6FC-D799-4A1C-8EA8-265B2D897851}"/>
              </a:ext>
            </a:extLst>
          </p:cNvPr>
          <p:cNvSpPr/>
          <p:nvPr/>
        </p:nvSpPr>
        <p:spPr>
          <a:xfrm>
            <a:off x="2938912" y="6216787"/>
            <a:ext cx="1379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E81"/>
                </a:solidFill>
                <a:latin typeface="Tw Cen MT" panose="020B0602020104020603" pitchFamily="34" charset="0"/>
              </a:rPr>
              <a:t>5.Algorithmes</a:t>
            </a:r>
          </a:p>
        </p:txBody>
      </p:sp>
    </p:spTree>
    <p:extLst>
      <p:ext uri="{BB962C8B-B14F-4D97-AF65-F5344CB8AC3E}">
        <p14:creationId xmlns:p14="http://schemas.microsoft.com/office/powerpoint/2010/main" val="3497528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6" grpId="0"/>
      <p:bldP spid="72" grpId="0"/>
      <p:bldP spid="73" grpId="0"/>
      <p:bldP spid="78" grpId="0"/>
      <p:bldP spid="79" grpId="0"/>
      <p:bldP spid="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665642" cy="6858000"/>
            <a:chOff x="-290920" y="0"/>
            <a:chExt cx="12665642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49F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1055514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MOTIVATION</a:t>
              </a:r>
            </a:p>
            <a:p>
              <a:pPr algn="ctr"/>
              <a:endParaRPr lang="en-US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1" cy="6858000"/>
            <a:chOff x="213096" y="0"/>
            <a:chExt cx="11447501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244333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L’EXISTANT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2504993" y="83771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328111"/>
              <a:ext cx="1992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312721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PERSPECTIVES</a:t>
              </a: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 44">
            <a:extLst>
              <a:ext uri="{FF2B5EF4-FFF2-40B4-BE49-F238E27FC236}">
                <a16:creationId xmlns:a16="http://schemas.microsoft.com/office/drawing/2014/main" id="{B1F56FC5-F002-4C2D-A73E-39B657FCA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109" y="5239557"/>
            <a:ext cx="1435028" cy="1238716"/>
          </a:xfrm>
          <a:prstGeom prst="rect">
            <a:avLst/>
          </a:prstGeom>
          <a:effectLst>
            <a:reflection stA="96000" endPos="30000" dist="50800" dir="5400000" sy="-100000" algn="bl" rotWithShape="0"/>
            <a:softEdge rad="50800"/>
          </a:effectLst>
        </p:spPr>
      </p:pic>
      <p:grpSp>
        <p:nvGrpSpPr>
          <p:cNvPr id="25" name="Group 103">
            <a:extLst>
              <a:ext uri="{FF2B5EF4-FFF2-40B4-BE49-F238E27FC236}">
                <a16:creationId xmlns:a16="http://schemas.microsoft.com/office/drawing/2014/main" id="{207F0345-8464-4725-906E-9E0FDA216E7A}"/>
              </a:ext>
            </a:extLst>
          </p:cNvPr>
          <p:cNvGrpSpPr/>
          <p:nvPr/>
        </p:nvGrpSpPr>
        <p:grpSpPr>
          <a:xfrm>
            <a:off x="2662702" y="1701302"/>
            <a:ext cx="1805441" cy="1894017"/>
            <a:chOff x="1387588" y="2182683"/>
            <a:chExt cx="1805441" cy="1894017"/>
          </a:xfrm>
        </p:grpSpPr>
        <p:sp>
          <p:nvSpPr>
            <p:cNvPr id="26" name="Rectangle: Top Corners Rounded 104">
              <a:extLst>
                <a:ext uri="{FF2B5EF4-FFF2-40B4-BE49-F238E27FC236}">
                  <a16:creationId xmlns:a16="http://schemas.microsoft.com/office/drawing/2014/main" id="{FE138A3E-0CCA-4271-B013-AB16DDBAB760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008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52CDC0"/>
                </a:solidFill>
              </a:endParaRPr>
            </a:p>
          </p:txBody>
        </p:sp>
        <p:sp>
          <p:nvSpPr>
            <p:cNvPr id="27" name="TextBox 105">
              <a:extLst>
                <a:ext uri="{FF2B5EF4-FFF2-40B4-BE49-F238E27FC236}">
                  <a16:creationId xmlns:a16="http://schemas.microsoft.com/office/drawing/2014/main" id="{DB282246-8DB3-408B-A480-E07546D4E85E}"/>
                </a:ext>
              </a:extLst>
            </p:cNvPr>
            <p:cNvSpPr txBox="1"/>
            <p:nvPr/>
          </p:nvSpPr>
          <p:spPr>
            <a:xfrm>
              <a:off x="1387588" y="2182683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Notre Solution</a:t>
              </a:r>
            </a:p>
          </p:txBody>
        </p:sp>
        <p:sp>
          <p:nvSpPr>
            <p:cNvPr id="28" name="TextBox 106">
              <a:extLst>
                <a:ext uri="{FF2B5EF4-FFF2-40B4-BE49-F238E27FC236}">
                  <a16:creationId xmlns:a16="http://schemas.microsoft.com/office/drawing/2014/main" id="{9604C94C-7399-44EC-89B2-8EF0476F01BC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9" name="Freeform: Shape 107">
            <a:extLst>
              <a:ext uri="{FF2B5EF4-FFF2-40B4-BE49-F238E27FC236}">
                <a16:creationId xmlns:a16="http://schemas.microsoft.com/office/drawing/2014/main" id="{1918B380-89C6-42D0-B67E-DA4AE0F59E78}"/>
              </a:ext>
            </a:extLst>
          </p:cNvPr>
          <p:cNvSpPr/>
          <p:nvPr/>
        </p:nvSpPr>
        <p:spPr>
          <a:xfrm flipV="1">
            <a:off x="2769632" y="2661869"/>
            <a:ext cx="159158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114">
            <a:extLst>
              <a:ext uri="{FF2B5EF4-FFF2-40B4-BE49-F238E27FC236}">
                <a16:creationId xmlns:a16="http://schemas.microsoft.com/office/drawing/2014/main" id="{ACFD5689-BA80-481E-B873-291A303714C5}"/>
              </a:ext>
            </a:extLst>
          </p:cNvPr>
          <p:cNvSpPr txBox="1"/>
          <p:nvPr/>
        </p:nvSpPr>
        <p:spPr>
          <a:xfrm>
            <a:off x="2763963" y="3356061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Machine</a:t>
            </a:r>
          </a:p>
          <a:p>
            <a:pPr algn="ctr"/>
            <a:r>
              <a:rPr lang="en-US" b="1" dirty="0">
                <a:solidFill>
                  <a:srgbClr val="007E81"/>
                </a:solidFill>
                <a:latin typeface="Tw Cen MT" panose="020B0602020104020603" pitchFamily="34" charset="0"/>
              </a:rPr>
              <a:t>Learning</a:t>
            </a:r>
            <a:endParaRPr lang="fr-FR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33" name="Picture 63">
            <a:extLst>
              <a:ext uri="{FF2B5EF4-FFF2-40B4-BE49-F238E27FC236}">
                <a16:creationId xmlns:a16="http://schemas.microsoft.com/office/drawing/2014/main" id="{4FEA1BD3-3082-4123-9875-7D6C00B9A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439" y="2117711"/>
            <a:ext cx="530600" cy="5306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F912789-80F6-44A8-9B7C-7E15119BC38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13253" y="3984749"/>
            <a:ext cx="1168401" cy="123871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404933F-5C15-45B2-A80E-128F41BD0ADD}"/>
              </a:ext>
            </a:extLst>
          </p:cNvPr>
          <p:cNvSpPr/>
          <p:nvPr/>
        </p:nvSpPr>
        <p:spPr>
          <a:xfrm>
            <a:off x="4661817" y="1477330"/>
            <a:ext cx="53903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7E81"/>
                </a:solidFill>
                <a:latin typeface="Tw Cen MT" panose="020B0602020104020603" pitchFamily="34" charset="0"/>
              </a:rPr>
              <a:t>LES DONNEES</a:t>
            </a:r>
            <a:endParaRPr lang="fr-FR" sz="3200" b="1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E59FFB-2D46-4FFA-80FD-B1C6179D8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115" y="3595319"/>
            <a:ext cx="762002" cy="1151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F6C40BA-E516-461A-B4F2-EFC94F7CC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11" y="5132464"/>
            <a:ext cx="762002" cy="10642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7A2144C-B08A-441F-9EA7-D367EDA87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27" y="2432954"/>
            <a:ext cx="805138" cy="8870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2CAA8BB-344D-4907-95BE-53525097A171}"/>
              </a:ext>
            </a:extLst>
          </p:cNvPr>
          <p:cNvSpPr/>
          <p:nvPr/>
        </p:nvSpPr>
        <p:spPr>
          <a:xfrm>
            <a:off x="4587399" y="2666855"/>
            <a:ext cx="5025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49F12"/>
                </a:solidFill>
                <a:latin typeface="Tw Cen MT" panose="020B0602020104020603" pitchFamily="34" charset="0"/>
              </a:rPr>
              <a:t>138 047 </a:t>
            </a:r>
            <a:r>
              <a:rPr lang="en-US" sz="2400" dirty="0" err="1">
                <a:solidFill>
                  <a:srgbClr val="F49F12"/>
                </a:solidFill>
                <a:latin typeface="Tw Cen MT" panose="020B0602020104020603" pitchFamily="34" charset="0"/>
              </a:rPr>
              <a:t>fichiers</a:t>
            </a:r>
            <a:endParaRPr lang="en-US" sz="2400" dirty="0">
              <a:solidFill>
                <a:srgbClr val="F49F12"/>
              </a:solidFill>
              <a:latin typeface="Tw Cen MT" panose="020B0602020104020603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E478773-0423-4297-B4E9-51C5B7505A2C}"/>
              </a:ext>
            </a:extLst>
          </p:cNvPr>
          <p:cNvSpPr/>
          <p:nvPr/>
        </p:nvSpPr>
        <p:spPr>
          <a:xfrm>
            <a:off x="5623039" y="3973149"/>
            <a:ext cx="5025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E41819"/>
                </a:solidFill>
                <a:latin typeface="Tw Cen MT" panose="020B0602020104020603" pitchFamily="34" charset="0"/>
              </a:rPr>
              <a:t>96 724 malwares (virusshare.com)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AD4B98-21E4-448E-8A9C-8F37DE85FD43}"/>
              </a:ext>
            </a:extLst>
          </p:cNvPr>
          <p:cNvSpPr/>
          <p:nvPr/>
        </p:nvSpPr>
        <p:spPr>
          <a:xfrm>
            <a:off x="4587399" y="5442082"/>
            <a:ext cx="5025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E81"/>
                </a:solidFill>
                <a:latin typeface="Tw Cen MT" panose="020B0602020104020603" pitchFamily="34" charset="0"/>
              </a:rPr>
              <a:t>41 323 </a:t>
            </a:r>
            <a:r>
              <a:rPr lang="en-US" sz="2400" dirty="0" err="1">
                <a:solidFill>
                  <a:srgbClr val="007E81"/>
                </a:solidFill>
                <a:latin typeface="Tw Cen MT" panose="020B0602020104020603" pitchFamily="34" charset="0"/>
              </a:rPr>
              <a:t>legitimes</a:t>
            </a:r>
            <a:endParaRPr lang="en-US" sz="2400" dirty="0">
              <a:solidFill>
                <a:srgbClr val="007E81"/>
              </a:solidFill>
              <a:latin typeface="Tw Cen MT" panose="020B0602020104020603" pitchFamily="34" charset="0"/>
            </a:endParaRP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F4CAD8DA-CAAC-48A4-A0CF-B2D4298B1CC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494905" y="3099210"/>
            <a:ext cx="844600" cy="8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8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6" grpId="0"/>
      <p:bldP spid="43" grpId="0"/>
      <p:bldP spid="46" grpId="0"/>
      <p:bldP spid="47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7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FDCF6EA-3E05-4102-BD07-5C97675C2C99}">
  <we:reference id="wa104381063" version="1.0.0.1" store="fr-FR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1456</TotalTime>
  <Words>308</Words>
  <Application>Microsoft Office PowerPoint</Application>
  <PresentationFormat>Grand écran</PresentationFormat>
  <Paragraphs>155</Paragraphs>
  <Slides>17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Tw Cen MT</vt:lpstr>
      <vt:lpstr>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Mouhamadou Gaye</cp:lastModifiedBy>
  <cp:revision>183</cp:revision>
  <dcterms:created xsi:type="dcterms:W3CDTF">2017-01-05T13:17:27Z</dcterms:created>
  <dcterms:modified xsi:type="dcterms:W3CDTF">2019-11-12T03:51:51Z</dcterms:modified>
</cp:coreProperties>
</file>